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06" r:id="rId3"/>
    <p:sldId id="258" r:id="rId4"/>
    <p:sldId id="259" r:id="rId5"/>
    <p:sldId id="260" r:id="rId6"/>
    <p:sldId id="261" r:id="rId7"/>
    <p:sldId id="262" r:id="rId8"/>
    <p:sldId id="263" r:id="rId9"/>
    <p:sldId id="264" r:id="rId10"/>
    <p:sldId id="265" r:id="rId11"/>
    <p:sldId id="267" r:id="rId12"/>
    <p:sldId id="268" r:id="rId13"/>
    <p:sldId id="269" r:id="rId14"/>
    <p:sldId id="270" r:id="rId15"/>
    <p:sldId id="272" r:id="rId16"/>
    <p:sldId id="273" r:id="rId17"/>
    <p:sldId id="274" r:id="rId18"/>
    <p:sldId id="275" r:id="rId19"/>
    <p:sldId id="276" r:id="rId20"/>
    <p:sldId id="277" r:id="rId21"/>
    <p:sldId id="271" r:id="rId22"/>
    <p:sldId id="278" r:id="rId23"/>
    <p:sldId id="279" r:id="rId24"/>
    <p:sldId id="280" r:id="rId25"/>
    <p:sldId id="281" r:id="rId26"/>
    <p:sldId id="282" r:id="rId27"/>
    <p:sldId id="283" r:id="rId28"/>
    <p:sldId id="284" r:id="rId29"/>
    <p:sldId id="285" r:id="rId30"/>
    <p:sldId id="287" r:id="rId31"/>
    <p:sldId id="286" r:id="rId32"/>
    <p:sldId id="288" r:id="rId33"/>
    <p:sldId id="289" r:id="rId34"/>
    <p:sldId id="292" r:id="rId35"/>
    <p:sldId id="290" r:id="rId36"/>
    <p:sldId id="291" r:id="rId37"/>
    <p:sldId id="293" r:id="rId38"/>
    <p:sldId id="294" r:id="rId39"/>
    <p:sldId id="295" r:id="rId40"/>
    <p:sldId id="297" r:id="rId41"/>
    <p:sldId id="307" r:id="rId42"/>
    <p:sldId id="298" r:id="rId43"/>
    <p:sldId id="299" r:id="rId44"/>
    <p:sldId id="296" r:id="rId45"/>
    <p:sldId id="300" r:id="rId46"/>
    <p:sldId id="302" r:id="rId47"/>
    <p:sldId id="301" r:id="rId48"/>
    <p:sldId id="303" r:id="rId49"/>
    <p:sldId id="305" r:id="rId50"/>
    <p:sldId id="3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28" autoAdjust="0"/>
  </p:normalViewPr>
  <p:slideViewPr>
    <p:cSldViewPr snapToGrid="0">
      <p:cViewPr varScale="1">
        <p:scale>
          <a:sx n="60" d="100"/>
          <a:sy n="60" d="100"/>
        </p:scale>
        <p:origin x="11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F498C-ECFD-4D9B-AEF9-81A15D7DBFB1}"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D75F2-0CDC-48BB-B5D7-DAAB895F7AA0}" type="slidenum">
              <a:rPr lang="en-US" smtClean="0"/>
              <a:t>‹#›</a:t>
            </a:fld>
            <a:endParaRPr lang="en-US"/>
          </a:p>
        </p:txBody>
      </p:sp>
    </p:spTree>
    <p:extLst>
      <p:ext uri="{BB962C8B-B14F-4D97-AF65-F5344CB8AC3E}">
        <p14:creationId xmlns:p14="http://schemas.microsoft.com/office/powerpoint/2010/main" val="139035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D75F2-0CDC-48BB-B5D7-DAAB895F7AA0}" type="slidenum">
              <a:rPr lang="en-US" smtClean="0"/>
              <a:t>29</a:t>
            </a:fld>
            <a:endParaRPr lang="en-US"/>
          </a:p>
        </p:txBody>
      </p:sp>
    </p:spTree>
    <p:extLst>
      <p:ext uri="{BB962C8B-B14F-4D97-AF65-F5344CB8AC3E}">
        <p14:creationId xmlns:p14="http://schemas.microsoft.com/office/powerpoint/2010/main" val="3888211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1C8A-F9F6-5176-4D22-1945219B3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A4F94-6A42-9CED-2CF0-3E0412A03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517095-798E-BE23-2A03-3001E366B7DE}"/>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164C7B5A-F446-6705-91F1-C645B71D9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69795-4822-EFD7-2D17-5BFE9E47BF70}"/>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2058372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E747-916F-7672-187B-F67D95C36A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866F0-9F16-FAF7-3A25-DCC6313AA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61994-679D-63F3-7426-1931F9C6E0A4}"/>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9628B03B-61CC-136A-44C2-2313C5EF5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5B38E-3326-D77A-A97B-3247A0D0FB8A}"/>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279915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0DF90-686C-45BA-6754-91329D9584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C888A-9C7C-9914-846F-9D9FCE8BB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C8C5B-F528-AFF9-5CA9-3323A618B52B}"/>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B19A5CE4-9DC0-30CC-68BB-7EED40B8C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71AD4-409A-DA0A-88F7-F501E6704949}"/>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6721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D65-687C-4E6C-486B-750994B82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5498F-7B9B-1531-C852-91507BB93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DBE52-28A6-CF9D-B1FF-967EF596269A}"/>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3D2A51DA-8579-DAD2-D435-62D5E2EF4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E4F4B-CC76-92AA-190B-F0714F19FF20}"/>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178791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1786-7D00-93B0-6EB4-88A6F236CA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6DCE0-1576-EFA0-55A4-4B73F132CF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384DD-13FC-C20F-A4C1-CB1D0FAD0A58}"/>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C6E6F2F7-8B45-8853-A25C-0D04BE92E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E2293-DF4A-9605-5B3B-C10127506DAA}"/>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222860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5443-3863-A4F0-42A7-13F4A32AF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6075AF-8167-6EA5-EDF3-2586A4C38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8A1BA2-881D-1A77-B3F2-9C1269A749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3E6730-331D-9E83-26C3-BDA6AA2C7348}"/>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6" name="Footer Placeholder 5">
            <a:extLst>
              <a:ext uri="{FF2B5EF4-FFF2-40B4-BE49-F238E27FC236}">
                <a16:creationId xmlns:a16="http://schemas.microsoft.com/office/drawing/2014/main" id="{A05465D1-52CA-F371-4A87-DE9184B80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2073E-A0D4-A425-D760-EED4EA475533}"/>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373448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4456-FAE9-073E-56D0-6AFAA9014F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4BBDC-8713-B3E8-9F8D-B9ED5033C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7DCC7-37F3-00AB-D0D7-4F3CEFF36C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CFC3AE-5AFB-5AFB-8D44-555729E4B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E5D78-9EE8-6EFE-130B-8507C8EED2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8588E-95C3-A3F3-E7EF-0EDFACDB41EB}"/>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8" name="Footer Placeholder 7">
            <a:extLst>
              <a:ext uri="{FF2B5EF4-FFF2-40B4-BE49-F238E27FC236}">
                <a16:creationId xmlns:a16="http://schemas.microsoft.com/office/drawing/2014/main" id="{3297A1EE-F5FD-B0CE-D552-1A390CA42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23ABC-7AC9-B074-6477-BE1ECB7AE7F9}"/>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369141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59A9-FE71-F403-A15C-097852BF42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1DB96A-D192-C51A-EDE4-FDF9E359F098}"/>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4" name="Footer Placeholder 3">
            <a:extLst>
              <a:ext uri="{FF2B5EF4-FFF2-40B4-BE49-F238E27FC236}">
                <a16:creationId xmlns:a16="http://schemas.microsoft.com/office/drawing/2014/main" id="{7B7889C0-61A7-BBA6-B382-BF30FB4CD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4E06D-1226-838D-AA2C-21406B2C6E13}"/>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387768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A7D45-4B0A-7DA8-B7DB-9035EF098D45}"/>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3" name="Footer Placeholder 2">
            <a:extLst>
              <a:ext uri="{FF2B5EF4-FFF2-40B4-BE49-F238E27FC236}">
                <a16:creationId xmlns:a16="http://schemas.microsoft.com/office/drawing/2014/main" id="{915C4080-FC93-E492-3DD4-7725929736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11B0DB-F20E-93A6-A3C8-59D9B0AB12B4}"/>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277259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3B6B-70CE-3FFD-3D89-B26330D94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EF4D9C-100C-5268-79AA-CE2A38A24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2EFE22-8A8B-C47F-2251-B80A4A0FB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256F7-4F7D-58DB-4CB8-3451472C0D47}"/>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6" name="Footer Placeholder 5">
            <a:extLst>
              <a:ext uri="{FF2B5EF4-FFF2-40B4-BE49-F238E27FC236}">
                <a16:creationId xmlns:a16="http://schemas.microsoft.com/office/drawing/2014/main" id="{65B9CAC2-667E-CD14-E6EE-274348C17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5D0F3-A26B-F66F-946C-43A60075A028}"/>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398263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884E-8A75-64C7-07FE-EF43922E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AA6FE7-F290-CD1F-58BB-CD6135CCF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ADEFA2-545C-D5E8-C602-74D8197C3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30C9C-0175-5042-F227-C95BC6CDBEAA}"/>
              </a:ext>
            </a:extLst>
          </p:cNvPr>
          <p:cNvSpPr>
            <a:spLocks noGrp="1"/>
          </p:cNvSpPr>
          <p:nvPr>
            <p:ph type="dt" sz="half" idx="10"/>
          </p:nvPr>
        </p:nvSpPr>
        <p:spPr/>
        <p:txBody>
          <a:bodyPr/>
          <a:lstStyle/>
          <a:p>
            <a:fld id="{DCA7B9D1-EE61-4829-A4AF-5C73E435B801}" type="datetimeFigureOut">
              <a:rPr lang="en-US" smtClean="0"/>
              <a:t>10/23/2022</a:t>
            </a:fld>
            <a:endParaRPr lang="en-US"/>
          </a:p>
        </p:txBody>
      </p:sp>
      <p:sp>
        <p:nvSpPr>
          <p:cNvPr id="6" name="Footer Placeholder 5">
            <a:extLst>
              <a:ext uri="{FF2B5EF4-FFF2-40B4-BE49-F238E27FC236}">
                <a16:creationId xmlns:a16="http://schemas.microsoft.com/office/drawing/2014/main" id="{97BB4567-3C9C-1801-AEEC-755980E1E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7DB35-C5F8-BE83-062E-1DF92E786A75}"/>
              </a:ext>
            </a:extLst>
          </p:cNvPr>
          <p:cNvSpPr>
            <a:spLocks noGrp="1"/>
          </p:cNvSpPr>
          <p:nvPr>
            <p:ph type="sldNum" sz="quarter" idx="12"/>
          </p:nvPr>
        </p:nvSpPr>
        <p:spPr/>
        <p:txBody>
          <a:bodyPr/>
          <a:lstStyle/>
          <a:p>
            <a:fld id="{83DB9C6A-1E74-43B3-9C25-21F115477CEB}" type="slidenum">
              <a:rPr lang="en-US" smtClean="0"/>
              <a:t>‹#›</a:t>
            </a:fld>
            <a:endParaRPr lang="en-US"/>
          </a:p>
        </p:txBody>
      </p:sp>
    </p:spTree>
    <p:extLst>
      <p:ext uri="{BB962C8B-B14F-4D97-AF65-F5344CB8AC3E}">
        <p14:creationId xmlns:p14="http://schemas.microsoft.com/office/powerpoint/2010/main" val="176070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3B4AD-964B-85FB-6A24-EDEFE4141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9DCCF-2E92-BE58-52D5-D52AF94EF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13649-7697-12DB-F8B1-7349D80EF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7B9D1-EE61-4829-A4AF-5C73E435B801}" type="datetimeFigureOut">
              <a:rPr lang="en-US" smtClean="0"/>
              <a:t>10/23/2022</a:t>
            </a:fld>
            <a:endParaRPr lang="en-US"/>
          </a:p>
        </p:txBody>
      </p:sp>
      <p:sp>
        <p:nvSpPr>
          <p:cNvPr id="5" name="Footer Placeholder 4">
            <a:extLst>
              <a:ext uri="{FF2B5EF4-FFF2-40B4-BE49-F238E27FC236}">
                <a16:creationId xmlns:a16="http://schemas.microsoft.com/office/drawing/2014/main" id="{D714AB27-F38C-4684-0170-75F409664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B6ED9-E98F-61FA-4687-442C5D9F3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9C6A-1E74-43B3-9C25-21F115477CEB}" type="slidenum">
              <a:rPr lang="en-US" smtClean="0"/>
              <a:t>‹#›</a:t>
            </a:fld>
            <a:endParaRPr lang="en-US"/>
          </a:p>
        </p:txBody>
      </p:sp>
    </p:spTree>
    <p:extLst>
      <p:ext uri="{BB962C8B-B14F-4D97-AF65-F5344CB8AC3E}">
        <p14:creationId xmlns:p14="http://schemas.microsoft.com/office/powerpoint/2010/main" val="334791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F0ghnh_6eVc?feature=oembed"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ideo" Target="https://www.youtube.com/embed/nIB7iXkpAk0?feature=oembed" TargetMode="Externa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 up of some leaves&#10;&#10;Description automatically generated with low confidence">
            <a:extLst>
              <a:ext uri="{FF2B5EF4-FFF2-40B4-BE49-F238E27FC236}">
                <a16:creationId xmlns:a16="http://schemas.microsoft.com/office/drawing/2014/main" id="{AFF43DD1-5A5F-29A8-4A37-A65D829A8717}"/>
              </a:ext>
            </a:extLst>
          </p:cNvPr>
          <p:cNvPicPr>
            <a:picLocks noChangeAspect="1"/>
          </p:cNvPicPr>
          <p:nvPr/>
        </p:nvPicPr>
        <p:blipFill rotWithShape="1">
          <a:blip r:embed="rId3"/>
          <a:srcRect t="29700"/>
          <a:stretch/>
        </p:blipFill>
        <p:spPr>
          <a:xfrm>
            <a:off x="-1504" y="0"/>
            <a:ext cx="12191980" cy="6856718"/>
          </a:xfrm>
          <a:prstGeom prst="rect">
            <a:avLst/>
          </a:prstGeom>
        </p:spPr>
      </p:pic>
      <p:pic>
        <p:nvPicPr>
          <p:cNvPr id="3" name="Online Media 2" title="It's Your Season To Be Blessed - Norman Hutchins">
            <a:hlinkClick r:id="" action="ppaction://media"/>
            <a:extLst>
              <a:ext uri="{FF2B5EF4-FFF2-40B4-BE49-F238E27FC236}">
                <a16:creationId xmlns:a16="http://schemas.microsoft.com/office/drawing/2014/main" id="{A35A7F06-82BB-0044-9082-1C09D44F06AE}"/>
              </a:ext>
            </a:extLst>
          </p:cNvPr>
          <p:cNvPicPr>
            <a:picLocks noRot="1" noChangeAspect="1"/>
          </p:cNvPicPr>
          <p:nvPr>
            <a:videoFile r:link="rId1"/>
          </p:nvPr>
        </p:nvPicPr>
        <p:blipFill>
          <a:blip r:embed="rId4"/>
          <a:stretch>
            <a:fillRect/>
          </a:stretch>
        </p:blipFill>
        <p:spPr>
          <a:xfrm>
            <a:off x="1657350" y="166687"/>
            <a:ext cx="8486775" cy="6365082"/>
          </a:xfrm>
          <a:prstGeom prst="rect">
            <a:avLst/>
          </a:prstGeom>
        </p:spPr>
      </p:pic>
    </p:spTree>
    <p:extLst>
      <p:ext uri="{BB962C8B-B14F-4D97-AF65-F5344CB8AC3E}">
        <p14:creationId xmlns:p14="http://schemas.microsoft.com/office/powerpoint/2010/main" val="3125851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5F36-B07B-7815-F85F-94A4D9F77774}"/>
              </a:ext>
            </a:extLst>
          </p:cNvPr>
          <p:cNvSpPr>
            <a:spLocks noGrp="1"/>
          </p:cNvSpPr>
          <p:nvPr>
            <p:ph type="title"/>
          </p:nvPr>
        </p:nvSpPr>
        <p:spPr>
          <a:xfrm>
            <a:off x="0" y="899410"/>
            <a:ext cx="12192000" cy="3972394"/>
          </a:xfrm>
        </p:spPr>
        <p:txBody>
          <a:bodyPr>
            <a:normAutofit fontScale="90000"/>
          </a:bodyPr>
          <a:lstStyle/>
          <a:p>
            <a:pPr>
              <a:lnSpc>
                <a:spcPct val="100000"/>
              </a:lnSpc>
            </a:pPr>
            <a:r>
              <a:rPr lang="en-US" b="1" i="1" dirty="0"/>
              <a:t>Men: food and clothing           Women: home and property</a:t>
            </a:r>
            <a:br>
              <a:rPr lang="en-US" b="1" i="1" dirty="0"/>
            </a:br>
            <a:r>
              <a:rPr lang="en-US" b="1" i="1" dirty="0"/>
              <a:t>Men: work and income            Women: a devoted family</a:t>
            </a:r>
            <a:br>
              <a:rPr lang="en-US" b="1" i="1" dirty="0"/>
            </a:br>
            <a:r>
              <a:rPr lang="en-US" b="1" i="1" dirty="0"/>
              <a:t>Men: an orderly community    Women: a good government </a:t>
            </a:r>
            <a:br>
              <a:rPr lang="en-US" b="1" i="1" dirty="0"/>
            </a:br>
            <a:r>
              <a:rPr lang="en-US" b="1" i="1" dirty="0"/>
              <a:t>Men: favorable weather          Women: peace and health</a:t>
            </a:r>
            <a:br>
              <a:rPr lang="en-US" b="1" i="1" dirty="0"/>
            </a:br>
            <a:r>
              <a:rPr lang="en-US" b="1" i="1" dirty="0"/>
              <a:t>Men: a good reputation           Women: and true friends                                   </a:t>
            </a:r>
            <a:br>
              <a:rPr lang="en-US" b="1" i="1" dirty="0"/>
            </a:br>
            <a:r>
              <a:rPr lang="en-US" b="1" i="1" dirty="0"/>
              <a:t>                                                                       and neighbors</a:t>
            </a:r>
            <a:endParaRPr lang="en-US" dirty="0"/>
          </a:p>
        </p:txBody>
      </p:sp>
    </p:spTree>
    <p:extLst>
      <p:ext uri="{BB962C8B-B14F-4D97-AF65-F5344CB8AC3E}">
        <p14:creationId xmlns:p14="http://schemas.microsoft.com/office/powerpoint/2010/main" val="140232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99F2A0-A96F-BFE8-7BCE-1E1C4003C97C}"/>
              </a:ext>
            </a:extLst>
          </p:cNvPr>
          <p:cNvSpPr txBox="1"/>
          <p:nvPr/>
        </p:nvSpPr>
        <p:spPr>
          <a:xfrm>
            <a:off x="419725" y="502250"/>
            <a:ext cx="11332564" cy="5509200"/>
          </a:xfrm>
          <a:prstGeom prst="rect">
            <a:avLst/>
          </a:prstGeom>
          <a:noFill/>
        </p:spPr>
        <p:txBody>
          <a:bodyPr wrap="square">
            <a:spAutoFit/>
          </a:bodyPr>
          <a:lstStyle/>
          <a:p>
            <a:pPr algn="ctr"/>
            <a:r>
              <a:rPr lang="en-US" sz="4400" b="0" i="0" dirty="0">
                <a:effectLst/>
                <a:latin typeface="Verdana" panose="020B0604030504040204" pitchFamily="34" charset="0"/>
                <a:ea typeface="Verdana" panose="020B0604030504040204" pitchFamily="34" charset="0"/>
              </a:rPr>
              <a:t>O may this bounteous God through all our life be near us,</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W</a:t>
            </a:r>
            <a:r>
              <a:rPr lang="en-US" sz="4400" b="0" i="0" dirty="0">
                <a:effectLst/>
                <a:latin typeface="Verdana" panose="020B0604030504040204" pitchFamily="34" charset="0"/>
                <a:ea typeface="Verdana" panose="020B0604030504040204" pitchFamily="34" charset="0"/>
              </a:rPr>
              <a:t>ith ever joyful hearts and blessed peace to cheer us,</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And</a:t>
            </a:r>
            <a:r>
              <a:rPr lang="en-US" sz="4400" b="0" i="0" dirty="0">
                <a:effectLst/>
                <a:latin typeface="Verdana" panose="020B0604030504040204" pitchFamily="34" charset="0"/>
                <a:ea typeface="Verdana" panose="020B0604030504040204" pitchFamily="34" charset="0"/>
              </a:rPr>
              <a:t> keep us in his grace, and guide us when perplexed,</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A</a:t>
            </a:r>
            <a:r>
              <a:rPr lang="en-US" sz="4400" b="0" i="0" dirty="0">
                <a:effectLst/>
                <a:latin typeface="Verdana" panose="020B0604030504040204" pitchFamily="34" charset="0"/>
                <a:ea typeface="Verdana" panose="020B0604030504040204" pitchFamily="34" charset="0"/>
              </a:rPr>
              <a:t>nd free us from all harm in this world in the next.</a:t>
            </a:r>
            <a:endParaRPr lang="en-US" sz="4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1946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2957A-678F-06C0-CF5D-07C3C94E8453}"/>
              </a:ext>
            </a:extLst>
          </p:cNvPr>
          <p:cNvSpPr txBox="1"/>
          <p:nvPr/>
        </p:nvSpPr>
        <p:spPr>
          <a:xfrm>
            <a:off x="249836" y="587447"/>
            <a:ext cx="11692328" cy="4832092"/>
          </a:xfrm>
          <a:prstGeom prst="rect">
            <a:avLst/>
          </a:prstGeom>
          <a:noFill/>
        </p:spPr>
        <p:txBody>
          <a:bodyPr wrap="square">
            <a:spAutoFit/>
          </a:bodyPr>
          <a:lstStyle/>
          <a:p>
            <a:pPr marL="0" marR="0">
              <a:spcBef>
                <a:spcPts val="0"/>
              </a:spcBef>
              <a:spcAft>
                <a:spcPts val="0"/>
              </a:spcAft>
            </a:pPr>
            <a:r>
              <a:rPr lang="en-US" sz="4400" dirty="0">
                <a:effectLst/>
                <a:latin typeface="Verdana" panose="020B0604030504040204" pitchFamily="34" charset="0"/>
                <a:ea typeface="Verdana" panose="020B0604030504040204" pitchFamily="34" charset="0"/>
              </a:rPr>
              <a:t>P: </a:t>
            </a:r>
            <a:r>
              <a:rPr lang="en-US" sz="4400" i="1" dirty="0">
                <a:effectLst/>
                <a:latin typeface="Verdana" panose="020B0604030504040204" pitchFamily="34" charset="0"/>
                <a:ea typeface="Verdana" panose="020B0604030504040204" pitchFamily="34" charset="0"/>
              </a:rPr>
              <a:t>Man shall not live by bread alone, but by every word which proceeds from the mouth of God</a:t>
            </a:r>
          </a:p>
          <a:p>
            <a:pPr marL="0" marR="0">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Jesus Christ is the Word of God, made flesh for us. He is the Bread of Life.</a:t>
            </a:r>
          </a:p>
        </p:txBody>
      </p:sp>
    </p:spTree>
    <p:extLst>
      <p:ext uri="{BB962C8B-B14F-4D97-AF65-F5344CB8AC3E}">
        <p14:creationId xmlns:p14="http://schemas.microsoft.com/office/powerpoint/2010/main" val="359006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1E055F-776B-BFC5-3008-2583A4E5E76E}"/>
              </a:ext>
            </a:extLst>
          </p:cNvPr>
          <p:cNvSpPr txBox="1"/>
          <p:nvPr/>
        </p:nvSpPr>
        <p:spPr>
          <a:xfrm>
            <a:off x="344775" y="651516"/>
            <a:ext cx="11737298"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  </a:t>
            </a:r>
            <a:r>
              <a:rPr kumimoji="0" lang="en-US" sz="4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Give us this day our daily bread</a:t>
            </a: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  God gives daily bread, even to those who do not deserve it. We ask in this prayer that God would  help us to realize His goodness, and to receive our daily bread with thanksgiving.</a:t>
            </a:r>
          </a:p>
        </p:txBody>
      </p:sp>
    </p:spTree>
    <p:extLst>
      <p:ext uri="{BB962C8B-B14F-4D97-AF65-F5344CB8AC3E}">
        <p14:creationId xmlns:p14="http://schemas.microsoft.com/office/powerpoint/2010/main" val="359036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A31A4D-BADF-6AD7-5731-D956F71BA139}"/>
              </a:ext>
            </a:extLst>
          </p:cNvPr>
          <p:cNvSpPr txBox="1"/>
          <p:nvPr/>
        </p:nvSpPr>
        <p:spPr>
          <a:xfrm>
            <a:off x="392242" y="674400"/>
            <a:ext cx="11407515"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All praise and thanks to God the Father now be given,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T</a:t>
            </a:r>
            <a:r>
              <a:rPr lang="en-US" sz="4400" b="1" i="0" dirty="0">
                <a:effectLst/>
                <a:latin typeface="Verdana" panose="020B0604030504040204" pitchFamily="34" charset="0"/>
                <a:ea typeface="Verdana" panose="020B0604030504040204" pitchFamily="34" charset="0"/>
              </a:rPr>
              <a:t>he Son, and Him who reign with them in highest heaven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T</a:t>
            </a:r>
            <a:r>
              <a:rPr lang="en-US" sz="4400" b="1" i="0" dirty="0">
                <a:effectLst/>
                <a:latin typeface="Verdana" panose="020B0604030504040204" pitchFamily="34" charset="0"/>
                <a:ea typeface="Verdana" panose="020B0604030504040204" pitchFamily="34" charset="0"/>
              </a:rPr>
              <a:t>he one eternal God, whom heaven and earth adore;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F</a:t>
            </a:r>
            <a:r>
              <a:rPr lang="en-US" sz="4400" b="1" i="0" dirty="0">
                <a:effectLst/>
                <a:latin typeface="Verdana" panose="020B0604030504040204" pitchFamily="34" charset="0"/>
                <a:ea typeface="Verdana" panose="020B0604030504040204" pitchFamily="34" charset="0"/>
              </a:rPr>
              <a:t>or thus it was, is now, and shall be evermore.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3051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with low confidence">
            <a:extLst>
              <a:ext uri="{FF2B5EF4-FFF2-40B4-BE49-F238E27FC236}">
                <a16:creationId xmlns:a16="http://schemas.microsoft.com/office/drawing/2014/main" id="{6D2BE287-B491-A733-E2CB-038FE533F654}"/>
              </a:ext>
            </a:extLst>
          </p:cNvPr>
          <p:cNvPicPr>
            <a:picLocks noChangeAspect="1"/>
          </p:cNvPicPr>
          <p:nvPr/>
        </p:nvPicPr>
        <p:blipFill rotWithShape="1">
          <a:blip r:embed="rId2"/>
          <a:srcRect b="25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92A91-5BB6-5BEC-D0EA-1CA71D8DE1B0}"/>
              </a:ext>
            </a:extLst>
          </p:cNvPr>
          <p:cNvSpPr>
            <a:spLocks noGrp="1"/>
          </p:cNvSpPr>
          <p:nvPr>
            <p:ph type="ctrTitle"/>
          </p:nvPr>
        </p:nvSpPr>
        <p:spPr>
          <a:xfrm>
            <a:off x="1033549" y="3795402"/>
            <a:ext cx="10058400" cy="1282708"/>
          </a:xfrm>
          <a:effectLst>
            <a:outerShdw blurRad="50800" dist="38100" dir="2700000" algn="tl" rotWithShape="0">
              <a:prstClr val="black">
                <a:alpha val="40000"/>
              </a:prstClr>
            </a:outerShdw>
          </a:effectLst>
        </p:spPr>
        <p:txBody>
          <a:bodyPr>
            <a:normAutofit fontScale="90000"/>
          </a:bodyPr>
          <a:lstStyle/>
          <a:p>
            <a:r>
              <a:rPr lang="en-US" b="1" dirty="0">
                <a:latin typeface="Verdana" panose="020B0604030504040204" pitchFamily="34" charset="0"/>
                <a:ea typeface="Verdana" panose="020B0604030504040204" pitchFamily="34" charset="0"/>
              </a:rPr>
              <a:t>THE PRAYER OF THE DAY</a:t>
            </a:r>
          </a:p>
        </p:txBody>
      </p:sp>
      <p:sp>
        <p:nvSpPr>
          <p:cNvPr id="3" name="Subtitle 2">
            <a:extLst>
              <a:ext uri="{FF2B5EF4-FFF2-40B4-BE49-F238E27FC236}">
                <a16:creationId xmlns:a16="http://schemas.microsoft.com/office/drawing/2014/main" id="{77EEA660-02F5-81D2-1202-5BCC56F6C4C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br>
              <a:rPr lang="en-US">
                <a:solidFill>
                  <a:srgbClr val="FFFFFF"/>
                </a:solidFill>
              </a:rPr>
            </a:br>
            <a:endParaRPr lang="en-US">
              <a:solidFill>
                <a:srgbClr val="FFFFFF"/>
              </a:solidFill>
            </a:endParaRPr>
          </a:p>
        </p:txBody>
      </p:sp>
    </p:spTree>
    <p:extLst>
      <p:ext uri="{BB962C8B-B14F-4D97-AF65-F5344CB8AC3E}">
        <p14:creationId xmlns:p14="http://schemas.microsoft.com/office/powerpoint/2010/main" val="4232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5A760F-D4E5-5D66-0007-3E7C6DE0D279}"/>
              </a:ext>
            </a:extLst>
          </p:cNvPr>
          <p:cNvSpPr txBox="1"/>
          <p:nvPr/>
        </p:nvSpPr>
        <p:spPr>
          <a:xfrm>
            <a:off x="854439" y="687769"/>
            <a:ext cx="10732958" cy="428219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CONCLUDE WITH THE DOXOLOGY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Praise God, from whom all blessings flow; Praise Him, all creatures here below;</a:t>
            </a:r>
            <a:b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Praise Him above, ye </a:t>
            </a:r>
            <a:r>
              <a:rPr kumimoji="0" lang="en-US" sz="4400" b="0" i="0" u="none" strike="noStrike" kern="1200" cap="none" spc="0" normalizeH="0" baseline="0" noProof="0" dirty="0" err="1">
                <a:ln>
                  <a:noFill/>
                </a:ln>
                <a:solidFill>
                  <a:prstClr val="black"/>
                </a:solidFill>
                <a:effectLst/>
                <a:uLnTx/>
                <a:uFillTx/>
                <a:latin typeface="Verdana" panose="020B0604030504040204" pitchFamily="34" charset="0"/>
                <a:ea typeface="+mn-ea"/>
                <a:cs typeface="+mn-cs"/>
              </a:rPr>
              <a:t>heav'nly</a:t>
            </a: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host; Praise Father, Son, and Holy Ghost!</a:t>
            </a:r>
            <a:endParaRPr lang="en-US" dirty="0"/>
          </a:p>
        </p:txBody>
      </p:sp>
    </p:spTree>
    <p:extLst>
      <p:ext uri="{BB962C8B-B14F-4D97-AF65-F5344CB8AC3E}">
        <p14:creationId xmlns:p14="http://schemas.microsoft.com/office/powerpoint/2010/main" val="404308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07A52-3A83-91A5-4899-BA1C5B97E516}"/>
              </a:ext>
            </a:extLst>
          </p:cNvPr>
          <p:cNvPicPr>
            <a:picLocks noChangeAspect="1"/>
          </p:cNvPicPr>
          <p:nvPr/>
        </p:nvPicPr>
        <p:blipFill>
          <a:blip r:embed="rId2"/>
          <a:stretch>
            <a:fillRect/>
          </a:stretch>
        </p:blipFill>
        <p:spPr>
          <a:xfrm>
            <a:off x="7391" y="1"/>
            <a:ext cx="12192000" cy="6857999"/>
          </a:xfrm>
          <a:prstGeom prst="rect">
            <a:avLst/>
          </a:prstGeom>
        </p:spPr>
      </p:pic>
      <p:sp>
        <p:nvSpPr>
          <p:cNvPr id="2" name="Title 1">
            <a:extLst>
              <a:ext uri="{FF2B5EF4-FFF2-40B4-BE49-F238E27FC236}">
                <a16:creationId xmlns:a16="http://schemas.microsoft.com/office/drawing/2014/main" id="{A966C163-C42F-A19F-3602-41238A92CC4C}"/>
              </a:ext>
            </a:extLst>
          </p:cNvPr>
          <p:cNvSpPr>
            <a:spLocks noGrp="1"/>
          </p:cNvSpPr>
          <p:nvPr>
            <p:ph type="title"/>
          </p:nvPr>
        </p:nvSpPr>
        <p:spPr>
          <a:xfrm>
            <a:off x="831850" y="1973265"/>
            <a:ext cx="10515600" cy="2852737"/>
          </a:xfrm>
        </p:spPr>
        <p:txBody>
          <a:bodyPr>
            <a:normAutofit/>
          </a:bodyPr>
          <a:lstStyle/>
          <a:p>
            <a:pPr algn="ctr"/>
            <a:r>
              <a:rPr lang="en-US" sz="4800" b="1" dirty="0">
                <a:latin typeface="Verdana" panose="020B0604030504040204" pitchFamily="34" charset="0"/>
                <a:ea typeface="Verdana" panose="020B0604030504040204" pitchFamily="34" charset="0"/>
              </a:rPr>
              <a:t>SCRIPTURE LESSON</a:t>
            </a:r>
          </a:p>
        </p:txBody>
      </p:sp>
      <p:sp>
        <p:nvSpPr>
          <p:cNvPr id="3" name="Text Placeholder 2">
            <a:extLst>
              <a:ext uri="{FF2B5EF4-FFF2-40B4-BE49-F238E27FC236}">
                <a16:creationId xmlns:a16="http://schemas.microsoft.com/office/drawing/2014/main" id="{3ACDB882-4F61-C1BA-4CDD-FAB2806D9F7B}"/>
              </a:ext>
            </a:extLst>
          </p:cNvPr>
          <p:cNvSpPr>
            <a:spLocks noGrp="1"/>
          </p:cNvSpPr>
          <p:nvPr>
            <p:ph type="body" idx="1"/>
          </p:nvPr>
        </p:nvSpPr>
        <p:spPr>
          <a:xfrm>
            <a:off x="844550" y="4826002"/>
            <a:ext cx="10515600" cy="1500187"/>
          </a:xfrm>
        </p:spPr>
        <p:txBody>
          <a:bodyPr>
            <a:normAutofit/>
          </a:bodyPr>
          <a:lstStyle/>
          <a:p>
            <a:pPr algn="ctr"/>
            <a:r>
              <a:rPr lang="en-US" sz="4400" b="1" dirty="0">
                <a:solidFill>
                  <a:schemeClr val="tx1"/>
                </a:solidFill>
                <a:latin typeface="Verdana" panose="020B0604030504040204" pitchFamily="34" charset="0"/>
                <a:ea typeface="Verdana" panose="020B0604030504040204" pitchFamily="34" charset="0"/>
              </a:rPr>
              <a:t>ISAIAH 55: 1-3A, 6-11</a:t>
            </a:r>
          </a:p>
        </p:txBody>
      </p:sp>
    </p:spTree>
    <p:extLst>
      <p:ext uri="{BB962C8B-B14F-4D97-AF65-F5344CB8AC3E}">
        <p14:creationId xmlns:p14="http://schemas.microsoft.com/office/powerpoint/2010/main" val="2606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92B-65B2-1F7F-5E0A-58C44D4123FC}"/>
              </a:ext>
            </a:extLst>
          </p:cNvPr>
          <p:cNvSpPr>
            <a:spLocks noGrp="1"/>
          </p:cNvSpPr>
          <p:nvPr>
            <p:ph type="ctrTitle"/>
          </p:nvPr>
        </p:nvSpPr>
        <p:spPr>
          <a:xfrm>
            <a:off x="179882" y="173245"/>
            <a:ext cx="10922833" cy="989767"/>
          </a:xfrm>
        </p:spPr>
        <p:txBody>
          <a:bodyPr/>
          <a:lstStyle/>
          <a:p>
            <a:r>
              <a:rPr lang="en-US" b="1" dirty="0"/>
              <a:t>PSALMODY</a:t>
            </a:r>
          </a:p>
        </p:txBody>
      </p:sp>
      <p:sp>
        <p:nvSpPr>
          <p:cNvPr id="3" name="Subtitle 2">
            <a:extLst>
              <a:ext uri="{FF2B5EF4-FFF2-40B4-BE49-F238E27FC236}">
                <a16:creationId xmlns:a16="http://schemas.microsoft.com/office/drawing/2014/main" id="{618936B9-D840-14DA-11CB-6272127E391F}"/>
              </a:ext>
            </a:extLst>
          </p:cNvPr>
          <p:cNvSpPr>
            <a:spLocks noGrp="1"/>
          </p:cNvSpPr>
          <p:nvPr>
            <p:ph type="subTitle" idx="1"/>
          </p:nvPr>
        </p:nvSpPr>
        <p:spPr>
          <a:xfrm>
            <a:off x="1069298" y="1488425"/>
            <a:ext cx="9144000" cy="1655762"/>
          </a:xfrm>
        </p:spPr>
        <p:txBody>
          <a:bodyPr>
            <a:noAutofit/>
          </a:bodyPr>
          <a:lstStyle/>
          <a:p>
            <a:r>
              <a:rPr lang="en-US" sz="4400" b="1" dirty="0"/>
              <a:t>O LORD, YOUR WORKS ARE MANIFOLD! IN WISDOM YOU HAVE MADE THEM ALL. YOUR CEATURES ALL YOUR GRACE BEHOLD: YOU GIVE THEM FOOD WHEN’ER THEY CALL.</a:t>
            </a:r>
          </a:p>
        </p:txBody>
      </p:sp>
    </p:spTree>
    <p:extLst>
      <p:ext uri="{BB962C8B-B14F-4D97-AF65-F5344CB8AC3E}">
        <p14:creationId xmlns:p14="http://schemas.microsoft.com/office/powerpoint/2010/main" val="3200824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A569-6477-0A9A-3C1B-36F3151C9F31}"/>
              </a:ext>
            </a:extLst>
          </p:cNvPr>
          <p:cNvSpPr>
            <a:spLocks noGrp="1"/>
          </p:cNvSpPr>
          <p:nvPr>
            <p:ph type="title"/>
          </p:nvPr>
        </p:nvSpPr>
        <p:spPr>
          <a:xfrm>
            <a:off x="472087" y="165751"/>
            <a:ext cx="10515600" cy="851005"/>
          </a:xfrm>
        </p:spPr>
        <p:txBody>
          <a:bodyPr>
            <a:normAutofit fontScale="90000"/>
          </a:bodyPr>
          <a:lstStyle/>
          <a:p>
            <a:r>
              <a:rPr lang="en-US" dirty="0"/>
              <a:t>PSALMODY</a:t>
            </a:r>
          </a:p>
        </p:txBody>
      </p:sp>
      <p:sp>
        <p:nvSpPr>
          <p:cNvPr id="3" name="Text Placeholder 2">
            <a:extLst>
              <a:ext uri="{FF2B5EF4-FFF2-40B4-BE49-F238E27FC236}">
                <a16:creationId xmlns:a16="http://schemas.microsoft.com/office/drawing/2014/main" id="{F7217F91-F658-9E94-9BA5-60F7E691A172}"/>
              </a:ext>
            </a:extLst>
          </p:cNvPr>
          <p:cNvSpPr>
            <a:spLocks noGrp="1"/>
          </p:cNvSpPr>
          <p:nvPr>
            <p:ph type="body" idx="1"/>
          </p:nvPr>
        </p:nvSpPr>
        <p:spPr>
          <a:xfrm>
            <a:off x="251085" y="851865"/>
            <a:ext cx="11689829" cy="1991663"/>
          </a:xfrm>
        </p:spPr>
        <p:txBody>
          <a:bodyPr>
            <a:noAutofit/>
          </a:bodyPr>
          <a:lstStyle/>
          <a:p>
            <a:pPr marL="0" marR="0">
              <a:spcBef>
                <a:spcPts val="0"/>
              </a:spcBef>
              <a:spcAft>
                <a:spcPts val="0"/>
              </a:spcAft>
            </a:pPr>
            <a:r>
              <a:rPr lang="en-US" sz="1800" dirty="0">
                <a:solidFill>
                  <a:srgbClr val="2A2828"/>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4000" dirty="0">
                <a:solidFill>
                  <a:srgbClr val="2A2828"/>
                </a:solidFill>
                <a:effectLst/>
                <a:latin typeface="Times New Roman" panose="02020603050405020304" pitchFamily="18" charset="0"/>
                <a:ea typeface="Times New Roman" panose="02020603050405020304" pitchFamily="18" charset="0"/>
              </a:rPr>
              <a:t>P: </a:t>
            </a:r>
            <a:r>
              <a:rPr lang="en-US" sz="4000" i="1" dirty="0">
                <a:solidFill>
                  <a:srgbClr val="2A2828"/>
                </a:solidFill>
                <a:effectLst/>
                <a:latin typeface="Times New Roman" panose="02020603050405020304" pitchFamily="18" charset="0"/>
                <a:ea typeface="Times New Roman" panose="02020603050405020304" pitchFamily="18" charset="0"/>
              </a:rPr>
              <a:t>You make springs gush forth in the valleys; they flow between the hills,</a:t>
            </a:r>
            <a:endParaRPr lang="en-US" sz="4000" i="1"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4000" dirty="0">
                <a:solidFill>
                  <a:srgbClr val="2A2828"/>
                </a:solidFill>
                <a:effectLst/>
                <a:latin typeface="Times New Roman" panose="02020603050405020304" pitchFamily="18" charset="0"/>
                <a:ea typeface="Times New Roman" panose="02020603050405020304" pitchFamily="18" charset="0"/>
              </a:rPr>
              <a:t>C: </a:t>
            </a:r>
            <a:r>
              <a:rPr lang="en-US" sz="4000" b="1" dirty="0">
                <a:solidFill>
                  <a:srgbClr val="2A2828"/>
                </a:solidFill>
                <a:effectLst/>
                <a:latin typeface="Times New Roman" panose="02020603050405020304" pitchFamily="18" charset="0"/>
                <a:ea typeface="Times New Roman" panose="02020603050405020304" pitchFamily="18" charset="0"/>
              </a:rPr>
              <a:t>To give drink to every creature of the field; the wild beasts quench their thirst. </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4000" dirty="0">
                <a:solidFill>
                  <a:srgbClr val="2A2828"/>
                </a:solidFill>
                <a:effectLst/>
                <a:latin typeface="Times New Roman" panose="02020603050405020304" pitchFamily="18" charset="0"/>
                <a:ea typeface="Times New Roman" panose="02020603050405020304" pitchFamily="18" charset="0"/>
              </a:rPr>
              <a:t>P: </a:t>
            </a:r>
            <a:r>
              <a:rPr lang="en-US" sz="4000" i="1" dirty="0">
                <a:solidFill>
                  <a:srgbClr val="2A2828"/>
                </a:solidFill>
                <a:effectLst/>
                <a:latin typeface="Times New Roman" panose="02020603050405020304" pitchFamily="18" charset="0"/>
                <a:ea typeface="Times New Roman" panose="02020603050405020304" pitchFamily="18" charset="0"/>
              </a:rPr>
              <a:t>By them the birds of the air have their habitation: they sing among the branches</a:t>
            </a:r>
            <a:endParaRPr lang="en-US" sz="44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b="1" dirty="0">
                <a:solidFill>
                  <a:srgbClr val="2A2828"/>
                </a:solidFill>
                <a:effectLst/>
                <a:latin typeface="Times New Roman" panose="02020603050405020304" pitchFamily="18" charset="0"/>
                <a:ea typeface="Times New Roman" panose="02020603050405020304" pitchFamily="18" charset="0"/>
              </a:rPr>
              <a:t>C: From your lofty abode you water the mountains; the earth is filled with fruits of your work.</a:t>
            </a:r>
            <a:endParaRPr lang="en-US" sz="44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43502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 up of some leaves&#10;&#10;Description automatically generated with low confidence">
            <a:extLst>
              <a:ext uri="{FF2B5EF4-FFF2-40B4-BE49-F238E27FC236}">
                <a16:creationId xmlns:a16="http://schemas.microsoft.com/office/drawing/2014/main" id="{AFF43DD1-5A5F-29A8-4A37-A65D829A8717}"/>
              </a:ext>
            </a:extLst>
          </p:cNvPr>
          <p:cNvPicPr>
            <a:picLocks noChangeAspect="1"/>
          </p:cNvPicPr>
          <p:nvPr/>
        </p:nvPicPr>
        <p:blipFill rotWithShape="1">
          <a:blip r:embed="rId4"/>
          <a:srcRect t="29700"/>
          <a:stretch/>
        </p:blipFill>
        <p:spPr>
          <a:xfrm>
            <a:off x="-1504" y="0"/>
            <a:ext cx="12191980" cy="6856718"/>
          </a:xfrm>
          <a:prstGeom prst="rect">
            <a:avLst/>
          </a:prstGeom>
        </p:spPr>
      </p:pic>
      <p:sp>
        <p:nvSpPr>
          <p:cNvPr id="4" name="TextBox 3">
            <a:extLst>
              <a:ext uri="{FF2B5EF4-FFF2-40B4-BE49-F238E27FC236}">
                <a16:creationId xmlns:a16="http://schemas.microsoft.com/office/drawing/2014/main" id="{D8018E43-0823-876E-F34E-BC678F16C676}"/>
              </a:ext>
            </a:extLst>
          </p:cNvPr>
          <p:cNvSpPr txBox="1"/>
          <p:nvPr/>
        </p:nvSpPr>
        <p:spPr>
          <a:xfrm>
            <a:off x="970611" y="893909"/>
            <a:ext cx="9432561" cy="3416320"/>
          </a:xfrm>
          <a:prstGeom prst="rect">
            <a:avLst/>
          </a:prstGeom>
          <a:noFill/>
        </p:spPr>
        <p:txBody>
          <a:bodyPr wrap="square">
            <a:spAutoFit/>
          </a:bodyPr>
          <a:lstStyle/>
          <a:p>
            <a:pPr algn="ctr"/>
            <a:r>
              <a:rPr lang="en-US" sz="5400" b="1" dirty="0"/>
              <a:t>WELCOME </a:t>
            </a:r>
          </a:p>
          <a:p>
            <a:pPr algn="ctr"/>
            <a:r>
              <a:rPr lang="en-US" sz="5400" b="1" dirty="0"/>
              <a:t>TRINITY LUTHERAN CHURCH </a:t>
            </a:r>
          </a:p>
          <a:p>
            <a:pPr algn="ctr"/>
            <a:r>
              <a:rPr lang="en-US" sz="5400" b="1" dirty="0"/>
              <a:t>REV. STEVEN WASHINGTON, PASTOR</a:t>
            </a:r>
          </a:p>
        </p:txBody>
      </p:sp>
      <p:pic>
        <p:nvPicPr>
          <p:cNvPr id="3" name="Tauren Wells  Hills and Valleys Valleys Version Instrumental with Lyrics">
            <a:hlinkClick r:id="" action="ppaction://media"/>
            <a:extLst>
              <a:ext uri="{FF2B5EF4-FFF2-40B4-BE49-F238E27FC236}">
                <a16:creationId xmlns:a16="http://schemas.microsoft.com/office/drawing/2014/main" id="{E5E4B997-2E62-14FF-F188-066588E1E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6891" y="6370637"/>
            <a:ext cx="487363" cy="487363"/>
          </a:xfrm>
          <a:prstGeom prst="rect">
            <a:avLst/>
          </a:prstGeom>
        </p:spPr>
      </p:pic>
    </p:spTree>
    <p:extLst>
      <p:ext uri="{BB962C8B-B14F-4D97-AF65-F5344CB8AC3E}">
        <p14:creationId xmlns:p14="http://schemas.microsoft.com/office/powerpoint/2010/main" val="3882754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5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DDA2-559D-DEA2-D593-B29562A070F2}"/>
              </a:ext>
            </a:extLst>
          </p:cNvPr>
          <p:cNvSpPr>
            <a:spLocks noGrp="1"/>
          </p:cNvSpPr>
          <p:nvPr>
            <p:ph type="title"/>
          </p:nvPr>
        </p:nvSpPr>
        <p:spPr>
          <a:xfrm>
            <a:off x="0" y="0"/>
            <a:ext cx="10515600" cy="1325563"/>
          </a:xfrm>
        </p:spPr>
        <p:txBody>
          <a:bodyPr/>
          <a:lstStyle/>
          <a:p>
            <a:r>
              <a:rPr lang="en-US" dirty="0"/>
              <a:t>PSALMODY</a:t>
            </a:r>
          </a:p>
        </p:txBody>
      </p:sp>
      <p:sp>
        <p:nvSpPr>
          <p:cNvPr id="4" name="TextBox 3">
            <a:extLst>
              <a:ext uri="{FF2B5EF4-FFF2-40B4-BE49-F238E27FC236}">
                <a16:creationId xmlns:a16="http://schemas.microsoft.com/office/drawing/2014/main" id="{C1CBAC7D-AC38-DD77-3FF0-748DF214CD06}"/>
              </a:ext>
            </a:extLst>
          </p:cNvPr>
          <p:cNvSpPr txBox="1"/>
          <p:nvPr/>
        </p:nvSpPr>
        <p:spPr>
          <a:xfrm>
            <a:off x="279816" y="1547335"/>
            <a:ext cx="11632367" cy="3170099"/>
          </a:xfrm>
          <a:prstGeom prst="rect">
            <a:avLst/>
          </a:prstGeom>
          <a:noFill/>
        </p:spPr>
        <p:txBody>
          <a:bodyPr wrap="square">
            <a:spAutoFit/>
          </a:bodyPr>
          <a:lstStyle/>
          <a:p>
            <a:pPr marL="0" marR="0">
              <a:spcBef>
                <a:spcPts val="0"/>
              </a:spcBef>
              <a:spcAft>
                <a:spcPts val="0"/>
              </a:spcAft>
            </a:pPr>
            <a:r>
              <a:rPr lang="en-US" sz="4000" dirty="0">
                <a:solidFill>
                  <a:srgbClr val="2A2828"/>
                </a:solidFill>
                <a:effectLst/>
                <a:latin typeface="Times New Roman" panose="02020603050405020304" pitchFamily="18" charset="0"/>
                <a:ea typeface="Times New Roman" panose="02020603050405020304" pitchFamily="18" charset="0"/>
              </a:rPr>
              <a:t>P: </a:t>
            </a:r>
            <a:r>
              <a:rPr lang="en-US" sz="4000" i="1" dirty="0">
                <a:solidFill>
                  <a:srgbClr val="2A2828"/>
                </a:solidFill>
                <a:effectLst/>
                <a:latin typeface="Times New Roman" panose="02020603050405020304" pitchFamily="18" charset="0"/>
                <a:ea typeface="Times New Roman" panose="02020603050405020304" pitchFamily="18" charset="0"/>
              </a:rPr>
              <a:t>You cause grass to grow for the cattle, and plants for human beings to cultivate, that they may bring forth food from the earth. </a:t>
            </a:r>
            <a:endParaRPr lang="en-US" sz="40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solidFill>
                  <a:srgbClr val="2A2828"/>
                </a:solidFill>
                <a:effectLst/>
                <a:latin typeface="Times New Roman" panose="02020603050405020304" pitchFamily="18" charset="0"/>
                <a:ea typeface="Times New Roman" panose="02020603050405020304" pitchFamily="18" charset="0"/>
              </a:rPr>
              <a:t>C</a:t>
            </a:r>
            <a:r>
              <a:rPr lang="en-US" sz="4000" dirty="0">
                <a:solidFill>
                  <a:srgbClr val="2A2828"/>
                </a:solidFill>
                <a:effectLst/>
                <a:latin typeface="Times New Roman" panose="02020603050405020304" pitchFamily="18" charset="0"/>
                <a:ea typeface="Times New Roman" panose="02020603050405020304" pitchFamily="18" charset="0"/>
              </a:rPr>
              <a:t>: </a:t>
            </a:r>
            <a:r>
              <a:rPr lang="en-US" sz="4000" b="1" dirty="0">
                <a:solidFill>
                  <a:srgbClr val="2A2828"/>
                </a:solidFill>
                <a:effectLst/>
                <a:latin typeface="Times New Roman" panose="02020603050405020304" pitchFamily="18" charset="0"/>
                <a:ea typeface="Times New Roman" panose="02020603050405020304" pitchFamily="18" charset="0"/>
              </a:rPr>
              <a:t>Wine to gladden their hearts, oil to make their faces shine, and bread to give them strength.  </a:t>
            </a:r>
            <a:endParaRPr lang="en-US"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153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FEEC1-751F-5242-D2B2-53AA85E06C4B}"/>
              </a:ext>
            </a:extLst>
          </p:cNvPr>
          <p:cNvSpPr txBox="1"/>
          <p:nvPr/>
        </p:nvSpPr>
        <p:spPr>
          <a:xfrm>
            <a:off x="434715" y="941495"/>
            <a:ext cx="11377534" cy="341632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O LORD, YOUR WORKS ARE MANIFOLD! IN WISDOM YOU HAVE MADE THEM ALL. YOUR CEATURES ALL YOUR GRACE BEHOLD: YOU GIVE THEM FOOD WHEN’ER THEY CALL.</a:t>
            </a:r>
          </a:p>
        </p:txBody>
      </p:sp>
    </p:spTree>
    <p:extLst>
      <p:ext uri="{BB962C8B-B14F-4D97-AF65-F5344CB8AC3E}">
        <p14:creationId xmlns:p14="http://schemas.microsoft.com/office/powerpoint/2010/main" val="329496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424F-990B-F45B-4DD6-3A609E3A5A88}"/>
              </a:ext>
            </a:extLst>
          </p:cNvPr>
          <p:cNvPicPr>
            <a:picLocks noChangeAspect="1"/>
          </p:cNvPicPr>
          <p:nvPr/>
        </p:nvPicPr>
        <p:blipFill>
          <a:blip r:embed="rId2"/>
          <a:stretch>
            <a:fillRect/>
          </a:stretch>
        </p:blipFill>
        <p:spPr>
          <a:xfrm>
            <a:off x="0" y="-125803"/>
            <a:ext cx="12192000" cy="6857999"/>
          </a:xfrm>
          <a:prstGeom prst="rect">
            <a:avLst/>
          </a:prstGeom>
        </p:spPr>
      </p:pic>
      <p:sp>
        <p:nvSpPr>
          <p:cNvPr id="2" name="Title 1">
            <a:extLst>
              <a:ext uri="{FF2B5EF4-FFF2-40B4-BE49-F238E27FC236}">
                <a16:creationId xmlns:a16="http://schemas.microsoft.com/office/drawing/2014/main" id="{A46E115C-DC23-2CF7-9AA0-A6517FF49FA5}"/>
              </a:ext>
            </a:extLst>
          </p:cNvPr>
          <p:cNvSpPr>
            <a:spLocks noGrp="1"/>
          </p:cNvSpPr>
          <p:nvPr>
            <p:ph type="title"/>
          </p:nvPr>
        </p:nvSpPr>
        <p:spPr>
          <a:xfrm>
            <a:off x="838200" y="3707932"/>
            <a:ext cx="10515600" cy="1325563"/>
          </a:xfrm>
        </p:spPr>
        <p:txBody>
          <a:bodyPr>
            <a:normAutofit fontScale="90000"/>
          </a:bodyPr>
          <a:lstStyle/>
          <a:p>
            <a:pPr algn="ctr"/>
            <a:br>
              <a:rPr lang="en-US" b="1" dirty="0">
                <a:latin typeface="Verdana" panose="020B0604030504040204" pitchFamily="34" charset="0"/>
                <a:ea typeface="Verdana" panose="020B0604030504040204" pitchFamily="34" charset="0"/>
              </a:rPr>
            </a:b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HOLY GOSPEL </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JOHN 6:32-35, 48-51, 58</a:t>
            </a:r>
          </a:p>
        </p:txBody>
      </p:sp>
    </p:spTree>
    <p:extLst>
      <p:ext uri="{BB962C8B-B14F-4D97-AF65-F5344CB8AC3E}">
        <p14:creationId xmlns:p14="http://schemas.microsoft.com/office/powerpoint/2010/main" val="281932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FE2D-51F1-0B17-74D4-B3B02708FB24}"/>
              </a:ext>
            </a:extLst>
          </p:cNvPr>
          <p:cNvSpPr>
            <a:spLocks noGrp="1"/>
          </p:cNvSpPr>
          <p:nvPr>
            <p:ph type="title"/>
          </p:nvPr>
        </p:nvSpPr>
        <p:spPr>
          <a:xfrm>
            <a:off x="838200" y="0"/>
            <a:ext cx="10515600" cy="983990"/>
          </a:xfrm>
        </p:spPr>
        <p:txBody>
          <a:bodyPr/>
          <a:lstStyle/>
          <a:p>
            <a:pPr algn="ctr"/>
            <a:r>
              <a:rPr lang="en-US" b="1" dirty="0">
                <a:latin typeface="Verdana" panose="020B0604030504040204" pitchFamily="34" charset="0"/>
                <a:ea typeface="Verdana" panose="020B0604030504040204" pitchFamily="34" charset="0"/>
              </a:rPr>
              <a:t>A CONFESSION OF FAITH</a:t>
            </a:r>
          </a:p>
        </p:txBody>
      </p:sp>
      <p:sp>
        <p:nvSpPr>
          <p:cNvPr id="4" name="TextBox 3">
            <a:extLst>
              <a:ext uri="{FF2B5EF4-FFF2-40B4-BE49-F238E27FC236}">
                <a16:creationId xmlns:a16="http://schemas.microsoft.com/office/drawing/2014/main" id="{8BCB074B-9C62-1490-A700-AB6FE02F406F}"/>
              </a:ext>
            </a:extLst>
          </p:cNvPr>
          <p:cNvSpPr txBox="1"/>
          <p:nvPr/>
        </p:nvSpPr>
        <p:spPr>
          <a:xfrm>
            <a:off x="72571" y="1116887"/>
            <a:ext cx="12046857" cy="4832092"/>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Praise to the Lord, the Almighty, the King of creation!</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O my soul, praise him, for he is your health and salvation!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Let</a:t>
            </a:r>
            <a:r>
              <a:rPr lang="en-US" sz="4400" b="1" i="0" dirty="0">
                <a:effectLst/>
                <a:latin typeface="Verdana" panose="020B0604030504040204" pitchFamily="34" charset="0"/>
                <a:ea typeface="Verdana" panose="020B0604030504040204" pitchFamily="34" charset="0"/>
              </a:rPr>
              <a:t> all who hear; now to his temple draw near,</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joining in glad adoration.</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90556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A2BB26-6EF0-4425-8610-87B5DC1C0F87}"/>
              </a:ext>
            </a:extLst>
          </p:cNvPr>
          <p:cNvSpPr txBox="1"/>
          <p:nvPr/>
        </p:nvSpPr>
        <p:spPr>
          <a:xfrm>
            <a:off x="508000" y="428178"/>
            <a:ext cx="11524344" cy="6001643"/>
          </a:xfrm>
          <a:prstGeom prst="rect">
            <a:avLst/>
          </a:prstGeom>
          <a:noFill/>
        </p:spPr>
        <p:txBody>
          <a:bodyPr wrap="square">
            <a:spAutoFit/>
          </a:bodyPr>
          <a:lstStyle/>
          <a:p>
            <a:pPr marL="0" marR="0">
              <a:spcBef>
                <a:spcPts val="0"/>
              </a:spcBef>
              <a:spcAft>
                <a:spcPts val="0"/>
              </a:spcAft>
            </a:pPr>
            <a:r>
              <a:rPr lang="en-US" sz="4800" b="1" dirty="0">
                <a:solidFill>
                  <a:srgbClr val="2A2828"/>
                </a:solidFill>
                <a:effectLst/>
                <a:latin typeface="Times New Roman" panose="02020603050405020304" pitchFamily="18" charset="0"/>
                <a:ea typeface="Times New Roman" panose="02020603050405020304" pitchFamily="18" charset="0"/>
              </a:rPr>
              <a:t>C</a:t>
            </a:r>
            <a:r>
              <a:rPr lang="en-US" sz="4800" dirty="0">
                <a:solidFill>
                  <a:srgbClr val="2A2828"/>
                </a:solidFill>
                <a:effectLst/>
                <a:latin typeface="Verdana" panose="020B0604030504040204" pitchFamily="34" charset="0"/>
                <a:ea typeface="Verdana" panose="020B0604030504040204" pitchFamily="34" charset="0"/>
              </a:rPr>
              <a:t>:</a:t>
            </a:r>
            <a:r>
              <a:rPr lang="en-US" sz="4800" b="1" dirty="0">
                <a:solidFill>
                  <a:srgbClr val="2A2828"/>
                </a:solidFill>
                <a:effectLst/>
                <a:latin typeface="Verdana" panose="020B0604030504040204" pitchFamily="34" charset="0"/>
                <a:ea typeface="Verdana" panose="020B0604030504040204" pitchFamily="34" charset="0"/>
              </a:rPr>
              <a:t>  I believe that God has created me and all that exists. He has given me and still preserves my body and soul with all their powers. He provides me with food and clothing, home and family, daily work, and all I need from day to day.</a:t>
            </a:r>
            <a:endParaRPr lang="en-US" sz="4800" b="1"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0521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1F9AE-B29A-255C-039A-8C9E5089C3F4}"/>
              </a:ext>
            </a:extLst>
          </p:cNvPr>
          <p:cNvSpPr txBox="1"/>
          <p:nvPr/>
        </p:nvSpPr>
        <p:spPr>
          <a:xfrm>
            <a:off x="609600" y="726665"/>
            <a:ext cx="11117943" cy="4832092"/>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Praise to the Lord, above all things so wondrously reigning;</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And as on </a:t>
            </a:r>
            <a:r>
              <a:rPr lang="en-US" sz="4400" b="1" i="0" dirty="0">
                <a:effectLst/>
                <a:latin typeface="Verdana" panose="020B0604030504040204" pitchFamily="34" charset="0"/>
                <a:ea typeface="Verdana" panose="020B0604030504040204" pitchFamily="34" charset="0"/>
              </a:rPr>
              <a:t>wings of an eagle, uplifting,  sustaining!</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Have you not seen all that is needful has been</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sent by his gracious ordaining?</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2909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285F06-519F-665B-EB45-06137F048182}"/>
              </a:ext>
            </a:extLst>
          </p:cNvPr>
          <p:cNvSpPr txBox="1"/>
          <p:nvPr/>
        </p:nvSpPr>
        <p:spPr>
          <a:xfrm>
            <a:off x="406400" y="880906"/>
            <a:ext cx="11466286" cy="3477875"/>
          </a:xfrm>
          <a:prstGeom prst="rect">
            <a:avLst/>
          </a:prstGeom>
          <a:noFill/>
        </p:spPr>
        <p:txBody>
          <a:bodyPr wrap="square">
            <a:spAutoFit/>
          </a:bodyPr>
          <a:lstStyle/>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God also protects me in time of danger and guards me from every evil. All this he does out of fatherly and divine goodness and mercy, though I do not deserve it.  </a:t>
            </a:r>
          </a:p>
        </p:txBody>
      </p:sp>
    </p:spTree>
    <p:extLst>
      <p:ext uri="{BB962C8B-B14F-4D97-AF65-F5344CB8AC3E}">
        <p14:creationId xmlns:p14="http://schemas.microsoft.com/office/powerpoint/2010/main" val="3669289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94E6F-ADBD-82F3-6C8B-E279913F827B}"/>
              </a:ext>
            </a:extLst>
          </p:cNvPr>
          <p:cNvSpPr txBox="1"/>
          <p:nvPr/>
        </p:nvSpPr>
        <p:spPr>
          <a:xfrm>
            <a:off x="166914" y="494437"/>
            <a:ext cx="11858171" cy="4832092"/>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Praise to the Lord, who will prosper your work and defend you;</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S</a:t>
            </a:r>
            <a:r>
              <a:rPr lang="en-US" sz="4400" b="1" i="0" dirty="0">
                <a:effectLst/>
                <a:latin typeface="Verdana" panose="020B0604030504040204" pitchFamily="34" charset="0"/>
                <a:ea typeface="Verdana" panose="020B0604030504040204" pitchFamily="34" charset="0"/>
              </a:rPr>
              <a:t>urely his goodness and mercy shall daily attend you.</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Ponder anew what the Almighty can do,</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if with his love he befriends you.</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9954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66E1F-96C4-8B7D-35EB-2D790A9732B4}"/>
              </a:ext>
            </a:extLst>
          </p:cNvPr>
          <p:cNvSpPr txBox="1"/>
          <p:nvPr/>
        </p:nvSpPr>
        <p:spPr>
          <a:xfrm>
            <a:off x="478971" y="1164548"/>
            <a:ext cx="11379200" cy="2308324"/>
          </a:xfrm>
          <a:prstGeom prst="rect">
            <a:avLst/>
          </a:prstGeom>
          <a:noFill/>
        </p:spPr>
        <p:txBody>
          <a:bodyPr wrap="square">
            <a:spAutoFit/>
          </a:bodyPr>
          <a:lstStyle/>
          <a:p>
            <a:pPr marL="0" marR="0">
              <a:spcBef>
                <a:spcPts val="0"/>
              </a:spcBef>
              <a:spcAft>
                <a:spcPts val="0"/>
              </a:spcAft>
            </a:pPr>
            <a:r>
              <a:rPr lang="en-US" sz="4800" b="1" dirty="0">
                <a:solidFill>
                  <a:srgbClr val="2A2828"/>
                </a:solidFill>
                <a:effectLst/>
                <a:latin typeface="Verdana" panose="020B0604030504040204" pitchFamily="34" charset="0"/>
                <a:ea typeface="Verdana" panose="020B0604030504040204" pitchFamily="34" charset="0"/>
              </a:rPr>
              <a:t>C: Therefore, I ought to thank and praise, serve and obey Him. This is most certainly true. </a:t>
            </a:r>
            <a:endParaRPr lang="en-US" sz="4800" b="1"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1241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BFEFB-0521-DA9E-3560-1A8239B01334}"/>
              </a:ext>
            </a:extLst>
          </p:cNvPr>
          <p:cNvSpPr txBox="1"/>
          <p:nvPr/>
        </p:nvSpPr>
        <p:spPr>
          <a:xfrm>
            <a:off x="362857" y="479923"/>
            <a:ext cx="11684000" cy="4832092"/>
          </a:xfrm>
          <a:prstGeom prst="rect">
            <a:avLst/>
          </a:prstGeom>
          <a:noFill/>
        </p:spPr>
        <p:txBody>
          <a:bodyPr wrap="square">
            <a:spAutoFit/>
          </a:bodyPr>
          <a:lstStyle/>
          <a:p>
            <a:pPr algn="ctr"/>
            <a:r>
              <a:rPr lang="en-US" b="0" i="0" dirty="0">
                <a:solidFill>
                  <a:srgbClr val="0A3F64"/>
                </a:solidFill>
                <a:effectLst/>
                <a:latin typeface="Verdana" panose="020B0604030504040204" pitchFamily="34" charset="0"/>
              </a:rPr>
              <a:t> </a:t>
            </a:r>
            <a:r>
              <a:rPr lang="en-US" sz="4400" b="1" i="0" dirty="0">
                <a:effectLst/>
                <a:latin typeface="Verdana" panose="020B0604030504040204" pitchFamily="34" charset="0"/>
                <a:ea typeface="Verdana" panose="020B0604030504040204" pitchFamily="34" charset="0"/>
              </a:rPr>
              <a:t>Praise to the Lord! O let all that is in me adore him!</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All that has life and breath, come now with praises before him.</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Let the Amen sound from his people again;</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gladly forever adore him.</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712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AFF43DD1-5A5F-29A8-4A37-A65D829A8717}"/>
              </a:ext>
            </a:extLst>
          </p:cNvPr>
          <p:cNvPicPr>
            <a:picLocks noChangeAspect="1"/>
          </p:cNvPicPr>
          <p:nvPr/>
        </p:nvPicPr>
        <p:blipFill rotWithShape="1">
          <a:blip r:embed="rId2"/>
          <a:srcRect t="29700"/>
          <a:stretch/>
        </p:blipFill>
        <p:spPr>
          <a:xfrm>
            <a:off x="0" y="1282"/>
            <a:ext cx="12191980" cy="6856718"/>
          </a:xfrm>
          <a:prstGeom prst="rect">
            <a:avLst/>
          </a:prstGeom>
        </p:spPr>
      </p:pic>
      <p:sp>
        <p:nvSpPr>
          <p:cNvPr id="4" name="TextBox 3">
            <a:extLst>
              <a:ext uri="{FF2B5EF4-FFF2-40B4-BE49-F238E27FC236}">
                <a16:creationId xmlns:a16="http://schemas.microsoft.com/office/drawing/2014/main" id="{D8018E43-0823-876E-F34E-BC678F16C676}"/>
              </a:ext>
            </a:extLst>
          </p:cNvPr>
          <p:cNvSpPr txBox="1"/>
          <p:nvPr/>
        </p:nvSpPr>
        <p:spPr>
          <a:xfrm>
            <a:off x="880670" y="384243"/>
            <a:ext cx="9432561" cy="1754326"/>
          </a:xfrm>
          <a:prstGeom prst="rect">
            <a:avLst/>
          </a:prstGeom>
          <a:noFill/>
        </p:spPr>
        <p:txBody>
          <a:bodyPr wrap="square">
            <a:spAutoFit/>
          </a:bodyPr>
          <a:lstStyle/>
          <a:p>
            <a:pPr algn="ctr"/>
            <a:r>
              <a:rPr lang="en-US" sz="5400" b="1" dirty="0"/>
              <a:t>THANKS FOR OUR DAILY BREAD</a:t>
            </a:r>
          </a:p>
          <a:p>
            <a:pPr algn="ctr"/>
            <a:r>
              <a:rPr lang="en-US" sz="5400" b="1" dirty="0"/>
              <a:t>A HARVEST SERVICE</a:t>
            </a:r>
          </a:p>
        </p:txBody>
      </p:sp>
    </p:spTree>
    <p:extLst>
      <p:ext uri="{BB962C8B-B14F-4D97-AF65-F5344CB8AC3E}">
        <p14:creationId xmlns:p14="http://schemas.microsoft.com/office/powerpoint/2010/main" val="105024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E70FE5-7FAB-711A-BFA6-79B51B72964B}"/>
              </a:ext>
            </a:extLst>
          </p:cNvPr>
          <p:cNvPicPr>
            <a:picLocks noChangeAspect="1"/>
          </p:cNvPicPr>
          <p:nvPr/>
        </p:nvPicPr>
        <p:blipFill rotWithShape="1">
          <a:blip r:embed="rId2"/>
          <a:srcRect/>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C7274E-DE9D-8906-C2BB-5A7F2D2B8BE1}"/>
              </a:ext>
            </a:extLst>
          </p:cNvPr>
          <p:cNvSpPr>
            <a:spLocks noGrp="1"/>
          </p:cNvSpPr>
          <p:nvPr>
            <p:ph type="title"/>
          </p:nvPr>
        </p:nvSpPr>
        <p:spPr>
          <a:xfrm>
            <a:off x="1300480" y="2001286"/>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9600" b="1" dirty="0">
                <a:solidFill>
                  <a:schemeClr val="accent2">
                    <a:lumMod val="50000"/>
                  </a:schemeClr>
                </a:solidFill>
                <a:latin typeface="Verdana" panose="020B0604030504040204" pitchFamily="34" charset="0"/>
                <a:ea typeface="Verdana" panose="020B0604030504040204" pitchFamily="34" charset="0"/>
              </a:rPr>
              <a:t>SERMON</a:t>
            </a:r>
          </a:p>
        </p:txBody>
      </p:sp>
    </p:spTree>
    <p:extLst>
      <p:ext uri="{BB962C8B-B14F-4D97-AF65-F5344CB8AC3E}">
        <p14:creationId xmlns:p14="http://schemas.microsoft.com/office/powerpoint/2010/main" val="6654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CE88DC75-2462-3C25-C957-2F845745483F}"/>
              </a:ext>
            </a:extLst>
          </p:cNvPr>
          <p:cNvSpPr txBox="1"/>
          <p:nvPr/>
        </p:nvSpPr>
        <p:spPr>
          <a:xfrm>
            <a:off x="348343" y="674400"/>
            <a:ext cx="11495313"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1 Sing to the Lord of harvest, sing songs of love and praise;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W</a:t>
            </a:r>
            <a:r>
              <a:rPr lang="en-US" sz="4400" b="1" i="0" dirty="0">
                <a:effectLst/>
                <a:latin typeface="Verdana" panose="020B0604030504040204" pitchFamily="34" charset="0"/>
                <a:ea typeface="Verdana" panose="020B0604030504040204" pitchFamily="34" charset="0"/>
              </a:rPr>
              <a:t>ith joyful hearts and voices your alleluias raise.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By him the rolling seasons in fruitful order move;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S</a:t>
            </a:r>
            <a:r>
              <a:rPr lang="en-US" sz="4400" b="1" i="0" dirty="0">
                <a:effectLst/>
                <a:latin typeface="Verdana" panose="020B0604030504040204" pitchFamily="34" charset="0"/>
                <a:ea typeface="Verdana" panose="020B0604030504040204" pitchFamily="34" charset="0"/>
              </a:rPr>
              <a:t>ing to the Lord of harvest a joyous song of love.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4553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E52725-13AC-ABEA-F413-E143A41721D3}"/>
              </a:ext>
            </a:extLst>
          </p:cNvPr>
          <p:cNvSpPr txBox="1"/>
          <p:nvPr/>
        </p:nvSpPr>
        <p:spPr>
          <a:xfrm>
            <a:off x="159657" y="391608"/>
            <a:ext cx="12032343"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2 God makes the clouds drop fatness,</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 deserts bloom and spring,</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 hills leap up in gladness,</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 valleys laugh and sing.</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God fills them with his fullness,</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all things with large increase;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H</a:t>
            </a:r>
            <a:r>
              <a:rPr lang="en-US" sz="4400" b="1" i="0" dirty="0">
                <a:effectLst/>
                <a:latin typeface="Verdana" panose="020B0604030504040204" pitchFamily="34" charset="0"/>
                <a:ea typeface="Verdana" panose="020B0604030504040204" pitchFamily="34" charset="0"/>
              </a:rPr>
              <a:t>e crowns the year with goodness,</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with plenty and with peace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58539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2B894-4CA4-C4E0-CACD-CFA9A9D06311}"/>
              </a:ext>
            </a:extLst>
          </p:cNvPr>
          <p:cNvSpPr txBox="1"/>
          <p:nvPr/>
        </p:nvSpPr>
        <p:spPr>
          <a:xfrm>
            <a:off x="217714" y="348066"/>
            <a:ext cx="11800115"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3 Bring to this sacred altar</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 gifts his goodness gave,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T</a:t>
            </a:r>
            <a:r>
              <a:rPr lang="en-US" sz="4400" b="1" i="0" dirty="0">
                <a:effectLst/>
                <a:latin typeface="Verdana" panose="020B0604030504040204" pitchFamily="34" charset="0"/>
                <a:ea typeface="Verdana" panose="020B0604030504040204" pitchFamily="34" charset="0"/>
              </a:rPr>
              <a:t>he golden sheaves of harvest,</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 souls Christ died to save.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Your hearts lay down before him</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when at his feet you fall,</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A</a:t>
            </a:r>
            <a:r>
              <a:rPr lang="en-US" sz="4400" b="1" i="0" dirty="0">
                <a:effectLst/>
                <a:latin typeface="Verdana" panose="020B0604030504040204" pitchFamily="34" charset="0"/>
                <a:ea typeface="Verdana" panose="020B0604030504040204" pitchFamily="34" charset="0"/>
              </a:rPr>
              <a:t>nd with your lives adore him</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who gave his life for all.</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0273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6DF4-6280-4914-5691-91A6B3757317}"/>
              </a:ext>
            </a:extLst>
          </p:cNvPr>
          <p:cNvSpPr>
            <a:spLocks noGrp="1"/>
          </p:cNvSpPr>
          <p:nvPr>
            <p:ph type="title"/>
          </p:nvPr>
        </p:nvSpPr>
        <p:spPr>
          <a:xfrm>
            <a:off x="838200" y="234497"/>
            <a:ext cx="10515600" cy="752475"/>
          </a:xfrm>
        </p:spPr>
        <p:txBody>
          <a:bodyPr/>
          <a:lstStyle/>
          <a:p>
            <a:pPr algn="ctr"/>
            <a:r>
              <a:rPr lang="en-US" b="1" dirty="0">
                <a:latin typeface="Verdana" panose="020B0604030504040204" pitchFamily="34" charset="0"/>
                <a:ea typeface="Verdana" panose="020B0604030504040204" pitchFamily="34" charset="0"/>
              </a:rPr>
              <a:t>THANKS FOR THE HARVEST </a:t>
            </a:r>
          </a:p>
        </p:txBody>
      </p:sp>
      <p:sp>
        <p:nvSpPr>
          <p:cNvPr id="4" name="TextBox 3">
            <a:extLst>
              <a:ext uri="{FF2B5EF4-FFF2-40B4-BE49-F238E27FC236}">
                <a16:creationId xmlns:a16="http://schemas.microsoft.com/office/drawing/2014/main" id="{5AE5907E-5CB8-619E-D40F-D545CFD97B59}"/>
              </a:ext>
            </a:extLst>
          </p:cNvPr>
          <p:cNvSpPr txBox="1"/>
          <p:nvPr/>
        </p:nvSpPr>
        <p:spPr>
          <a:xfrm>
            <a:off x="232230" y="1690062"/>
            <a:ext cx="11800114" cy="3477875"/>
          </a:xfrm>
          <a:prstGeom prst="rect">
            <a:avLst/>
          </a:prstGeom>
          <a:noFill/>
        </p:spPr>
        <p:txBody>
          <a:bodyPr wrap="square">
            <a:spAutoFit/>
          </a:bodyPr>
          <a:lstStyle/>
          <a:p>
            <a:pPr marL="0" marR="0">
              <a:spcBef>
                <a:spcPts val="0"/>
              </a:spcBef>
              <a:spcAft>
                <a:spcPts val="0"/>
              </a:spcAft>
            </a:pPr>
            <a:r>
              <a:rPr lang="en-US" sz="4400" dirty="0">
                <a:solidFill>
                  <a:srgbClr val="2A2828"/>
                </a:solidFill>
                <a:effectLst/>
                <a:latin typeface="Times New Roman" panose="02020603050405020304" pitchFamily="18" charset="0"/>
                <a:ea typeface="Times New Roman" panose="02020603050405020304" pitchFamily="18" charset="0"/>
              </a:rPr>
              <a:t>P:  </a:t>
            </a:r>
            <a:r>
              <a:rPr lang="en-US" sz="4400" i="1" dirty="0">
                <a:solidFill>
                  <a:srgbClr val="2A2828"/>
                </a:solidFill>
                <a:effectLst/>
                <a:latin typeface="Times New Roman" panose="02020603050405020304" pitchFamily="18" charset="0"/>
                <a:ea typeface="Times New Roman" panose="02020603050405020304" pitchFamily="18" charset="0"/>
              </a:rPr>
              <a:t>Almighty God, Lord of the harvest, Creator and Sustainer of all that is, Giver of every good and perfect gift.</a:t>
            </a:r>
            <a:endParaRPr lang="en-US" sz="4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b="1" dirty="0">
                <a:solidFill>
                  <a:srgbClr val="2A2828"/>
                </a:solidFill>
                <a:effectLst/>
                <a:latin typeface="Verdana" panose="020B0604030504040204" pitchFamily="34" charset="0"/>
                <a:ea typeface="Verdana" panose="020B0604030504040204" pitchFamily="34" charset="0"/>
              </a:rPr>
              <a:t>C:  accept the praise your people raise for all the bounty of your hand.</a:t>
            </a:r>
            <a:endParaRPr lang="en-US" sz="4400" b="1"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52925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2BAA2-9913-5AEB-E3DE-3CF3F62F8426}"/>
              </a:ext>
            </a:extLst>
          </p:cNvPr>
          <p:cNvSpPr txBox="1"/>
          <p:nvPr/>
        </p:nvSpPr>
        <p:spPr>
          <a:xfrm>
            <a:off x="420915" y="770207"/>
            <a:ext cx="11553371" cy="4832092"/>
          </a:xfrm>
          <a:prstGeom prst="rect">
            <a:avLst/>
          </a:prstGeom>
          <a:noFill/>
        </p:spPr>
        <p:txBody>
          <a:bodyPr wrap="square">
            <a:spAutoFit/>
          </a:bodyPr>
          <a:lstStyle/>
          <a:p>
            <a:pPr marL="0" marR="0">
              <a:spcBef>
                <a:spcPts val="0"/>
              </a:spcBef>
              <a:spcAft>
                <a:spcPts val="0"/>
              </a:spcAft>
            </a:pPr>
            <a:r>
              <a:rPr lang="en-US" sz="4400" dirty="0">
                <a:solidFill>
                  <a:srgbClr val="2A2828"/>
                </a:solidFill>
                <a:effectLst/>
                <a:latin typeface="Verdana" panose="020B0604030504040204" pitchFamily="34" charset="0"/>
                <a:ea typeface="Verdana" panose="020B0604030504040204" pitchFamily="34" charset="0"/>
              </a:rPr>
              <a:t>P:  </a:t>
            </a:r>
            <a:r>
              <a:rPr lang="en-US" sz="4400" i="1" dirty="0">
                <a:solidFill>
                  <a:srgbClr val="2A2828"/>
                </a:solidFill>
                <a:effectLst/>
                <a:latin typeface="Verdana" panose="020B0604030504040204" pitchFamily="34" charset="0"/>
                <a:ea typeface="Verdana" panose="020B0604030504040204" pitchFamily="34" charset="0"/>
              </a:rPr>
              <a:t>For corn and wheat, oats and rice, and all the grains of the field.</a:t>
            </a:r>
            <a:endParaRPr lang="en-US" sz="4400"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solidFill>
                  <a:srgbClr val="2A2828"/>
                </a:solidFill>
                <a:effectLst/>
                <a:latin typeface="Verdana" panose="020B0604030504040204" pitchFamily="34" charset="0"/>
                <a:ea typeface="Verdana" panose="020B0604030504040204" pitchFamily="34" charset="0"/>
              </a:rPr>
              <a:t>C:  accept our thanks, O faithful God. </a:t>
            </a:r>
            <a:endParaRPr lang="en-US" sz="4400" b="1"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dirty="0">
                <a:solidFill>
                  <a:srgbClr val="2A2828"/>
                </a:solidFill>
                <a:effectLst/>
                <a:latin typeface="Verdana" panose="020B0604030504040204" pitchFamily="34" charset="0"/>
                <a:ea typeface="Verdana" panose="020B0604030504040204" pitchFamily="34" charset="0"/>
              </a:rPr>
              <a:t>P:  </a:t>
            </a:r>
            <a:r>
              <a:rPr lang="en-US" sz="4400" i="1" dirty="0">
                <a:solidFill>
                  <a:srgbClr val="2A2828"/>
                </a:solidFill>
                <a:effectLst/>
                <a:latin typeface="Verdana" panose="020B0604030504040204" pitchFamily="34" charset="0"/>
                <a:ea typeface="Verdana" panose="020B0604030504040204" pitchFamily="34" charset="0"/>
              </a:rPr>
              <a:t>For squash and pumpkin, grape and melon, and all food of the vine.</a:t>
            </a:r>
            <a:r>
              <a:rPr lang="en-US" sz="4400" dirty="0">
                <a:solidFill>
                  <a:srgbClr val="2A2828"/>
                </a:solidFill>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solidFill>
                  <a:srgbClr val="2A2828"/>
                </a:solidFill>
                <a:effectLst/>
                <a:latin typeface="Verdana" panose="020B0604030504040204" pitchFamily="34" charset="0"/>
                <a:ea typeface="Verdana" panose="020B0604030504040204" pitchFamily="34" charset="0"/>
              </a:rPr>
              <a:t>C:  accept our praise, O God of love. </a:t>
            </a:r>
            <a:endParaRPr lang="en-US" sz="4400" b="1"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733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DD7D7D-FCC6-7670-2CD6-BEDC5B44B22E}"/>
              </a:ext>
            </a:extLst>
          </p:cNvPr>
          <p:cNvSpPr txBox="1"/>
          <p:nvPr/>
        </p:nvSpPr>
        <p:spPr>
          <a:xfrm>
            <a:off x="137886" y="1012954"/>
            <a:ext cx="11916227" cy="4832092"/>
          </a:xfrm>
          <a:prstGeom prst="rect">
            <a:avLst/>
          </a:prstGeom>
          <a:noFill/>
        </p:spPr>
        <p:txBody>
          <a:bodyPr wrap="square">
            <a:spAutoFit/>
          </a:bodyPr>
          <a:lstStyle/>
          <a:p>
            <a:pPr marL="0" marR="0">
              <a:spcBef>
                <a:spcPts val="0"/>
              </a:spcBef>
              <a:spcAft>
                <a:spcPts val="0"/>
              </a:spcAft>
            </a:pPr>
            <a:r>
              <a:rPr lang="en-US" sz="4400" dirty="0">
                <a:effectLst/>
                <a:latin typeface="Verdana" panose="020B0604030504040204" pitchFamily="34" charset="0"/>
                <a:ea typeface="Verdana" panose="020B0604030504040204" pitchFamily="34" charset="0"/>
              </a:rPr>
              <a:t>P: </a:t>
            </a:r>
            <a:r>
              <a:rPr lang="en-US" sz="4400" i="1" dirty="0">
                <a:effectLst/>
                <a:latin typeface="Verdana" panose="020B0604030504040204" pitchFamily="34" charset="0"/>
                <a:ea typeface="Verdana" panose="020B0604030504040204" pitchFamily="34" charset="0"/>
              </a:rPr>
              <a:t>For apples and pear, cherry and orange, and all fruits of the tree.</a:t>
            </a:r>
            <a:r>
              <a:rPr lang="en-US" sz="4400" dirty="0">
                <a:effectLst/>
                <a:latin typeface="Verdana" panose="020B0604030504040204" pitchFamily="34" charset="0"/>
                <a:ea typeface="Verdana" panose="020B0604030504040204" pitchFamily="34" charset="0"/>
              </a:rPr>
              <a:t> </a:t>
            </a:r>
          </a:p>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accept our gratitude, O God. </a:t>
            </a:r>
          </a:p>
          <a:p>
            <a:pPr marL="0" marR="0">
              <a:spcBef>
                <a:spcPts val="0"/>
              </a:spcBef>
              <a:spcAft>
                <a:spcPts val="0"/>
              </a:spcAft>
            </a:pPr>
            <a:r>
              <a:rPr lang="en-US" sz="4400" dirty="0">
                <a:effectLst/>
                <a:latin typeface="Verdana" panose="020B0604030504040204" pitchFamily="34" charset="0"/>
                <a:ea typeface="Verdana" panose="020B0604030504040204" pitchFamily="34" charset="0"/>
              </a:rPr>
              <a:t>P:  </a:t>
            </a:r>
            <a:r>
              <a:rPr lang="en-US" sz="4400" i="1" dirty="0">
                <a:effectLst/>
                <a:latin typeface="Verdana" panose="020B0604030504040204" pitchFamily="34" charset="0"/>
                <a:ea typeface="Verdana" panose="020B0604030504040204" pitchFamily="34" charset="0"/>
              </a:rPr>
              <a:t>For potato and beet, carrot and turnip, and all that grows beneath the ground</a:t>
            </a:r>
            <a:r>
              <a:rPr lang="en-US" sz="4400" dirty="0">
                <a:effectLst/>
                <a:latin typeface="Verdana" panose="020B0604030504040204" pitchFamily="34" charset="0"/>
                <a:ea typeface="Verdana" panose="020B0604030504040204" pitchFamily="34" charset="0"/>
              </a:rPr>
              <a:t>. </a:t>
            </a:r>
          </a:p>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accept our thanks, O God of mercy</a:t>
            </a:r>
          </a:p>
        </p:txBody>
      </p:sp>
    </p:spTree>
    <p:extLst>
      <p:ext uri="{BB962C8B-B14F-4D97-AF65-F5344CB8AC3E}">
        <p14:creationId xmlns:p14="http://schemas.microsoft.com/office/powerpoint/2010/main" val="186520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BC2AC-850D-D9ED-CFFF-E975E5BB9D8F}"/>
              </a:ext>
            </a:extLst>
          </p:cNvPr>
          <p:cNvSpPr txBox="1"/>
          <p:nvPr/>
        </p:nvSpPr>
        <p:spPr>
          <a:xfrm>
            <a:off x="232229" y="871808"/>
            <a:ext cx="11727542" cy="4832092"/>
          </a:xfrm>
          <a:prstGeom prst="rect">
            <a:avLst/>
          </a:prstGeom>
          <a:noFill/>
        </p:spPr>
        <p:txBody>
          <a:bodyPr wrap="square">
            <a:spAutoFit/>
          </a:bodyPr>
          <a:lstStyle/>
          <a:p>
            <a:pPr marL="0" marR="0">
              <a:spcBef>
                <a:spcPts val="0"/>
              </a:spcBef>
              <a:spcAft>
                <a:spcPts val="0"/>
              </a:spcAft>
            </a:pPr>
            <a:r>
              <a:rPr lang="en-US" sz="4400" dirty="0">
                <a:effectLst/>
                <a:latin typeface="Verdana" panose="020B0604030504040204" pitchFamily="34" charset="0"/>
                <a:ea typeface="Verdana" panose="020B0604030504040204" pitchFamily="34" charset="0"/>
              </a:rPr>
              <a:t>P: </a:t>
            </a:r>
            <a:r>
              <a:rPr lang="en-US" sz="4400" i="1" dirty="0">
                <a:effectLst/>
                <a:latin typeface="Verdana" panose="020B0604030504040204" pitchFamily="34" charset="0"/>
                <a:ea typeface="Verdana" panose="020B0604030504040204" pitchFamily="34" charset="0"/>
              </a:rPr>
              <a:t>For lettuce and cabbage, spinach and celery, and all green leafy things</a:t>
            </a:r>
            <a:r>
              <a:rPr lang="en-US" sz="4400" dirty="0">
                <a:effectLst/>
                <a:latin typeface="Verdana" panose="020B0604030504040204" pitchFamily="34" charset="0"/>
                <a:ea typeface="Verdana" panose="020B0604030504040204" pitchFamily="34" charset="0"/>
              </a:rPr>
              <a:t>,</a:t>
            </a:r>
          </a:p>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accept our praise, O God of grace</a:t>
            </a:r>
          </a:p>
          <a:p>
            <a:pPr marL="0" marR="0">
              <a:spcBef>
                <a:spcPts val="0"/>
              </a:spcBef>
              <a:spcAft>
                <a:spcPts val="0"/>
              </a:spcAft>
            </a:pPr>
            <a:r>
              <a:rPr lang="en-US" sz="4400" dirty="0">
                <a:effectLst/>
                <a:latin typeface="Verdana" panose="020B0604030504040204" pitchFamily="34" charset="0"/>
                <a:ea typeface="Verdana" panose="020B0604030504040204" pitchFamily="34" charset="0"/>
              </a:rPr>
              <a:t>P:  </a:t>
            </a:r>
            <a:r>
              <a:rPr lang="en-US" sz="4400" i="1" dirty="0">
                <a:effectLst/>
                <a:latin typeface="Verdana" panose="020B0604030504040204" pitchFamily="34" charset="0"/>
                <a:ea typeface="Verdana" panose="020B0604030504040204" pitchFamily="34" charset="0"/>
              </a:rPr>
              <a:t>For nuts and berries, herbs and spices, for foods common and exotic</a:t>
            </a:r>
            <a:endParaRPr lang="en-US" sz="4400"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effectLst/>
                <a:latin typeface="Verdana" panose="020B0604030504040204" pitchFamily="34" charset="0"/>
                <a:ea typeface="Verdana" panose="020B0604030504040204" pitchFamily="34" charset="0"/>
              </a:rPr>
              <a:t>C:  accept our thanks, O gracious God.</a:t>
            </a:r>
          </a:p>
        </p:txBody>
      </p:sp>
    </p:spTree>
    <p:extLst>
      <p:ext uri="{BB962C8B-B14F-4D97-AF65-F5344CB8AC3E}">
        <p14:creationId xmlns:p14="http://schemas.microsoft.com/office/powerpoint/2010/main" val="1204055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BE2AD-9878-28AC-89C9-081C9877172B}"/>
              </a:ext>
            </a:extLst>
          </p:cNvPr>
          <p:cNvSpPr txBox="1"/>
          <p:nvPr/>
        </p:nvSpPr>
        <p:spPr>
          <a:xfrm>
            <a:off x="391886" y="335845"/>
            <a:ext cx="11625943" cy="6186309"/>
          </a:xfrm>
          <a:prstGeom prst="rect">
            <a:avLst/>
          </a:prstGeom>
          <a:noFill/>
        </p:spPr>
        <p:txBody>
          <a:bodyPr wrap="square">
            <a:spAutoFit/>
          </a:bodyPr>
          <a:lstStyle/>
          <a:p>
            <a:pPr marL="0" marR="0">
              <a:spcBef>
                <a:spcPts val="0"/>
              </a:spcBef>
              <a:spcAft>
                <a:spcPts val="0"/>
              </a:spcAft>
            </a:pPr>
            <a:r>
              <a:rPr lang="en-US" sz="4400" dirty="0">
                <a:solidFill>
                  <a:srgbClr val="2A2828"/>
                </a:solidFill>
                <a:effectLst/>
                <a:latin typeface="Verdana" panose="020B0604030504040204" pitchFamily="34" charset="0"/>
                <a:ea typeface="Verdana" panose="020B0604030504040204" pitchFamily="34" charset="0"/>
              </a:rPr>
              <a:t>P:  </a:t>
            </a:r>
            <a:r>
              <a:rPr lang="en-US" sz="4400" i="1" dirty="0">
                <a:solidFill>
                  <a:srgbClr val="2A2828"/>
                </a:solidFill>
                <a:effectLst/>
                <a:latin typeface="Verdana" panose="020B0604030504040204" pitchFamily="34" charset="0"/>
                <a:ea typeface="Verdana" panose="020B0604030504040204" pitchFamily="34" charset="0"/>
              </a:rPr>
              <a:t>For soybean and </a:t>
            </a:r>
            <a:r>
              <a:rPr lang="en-US" sz="4400" i="1" dirty="0" err="1">
                <a:solidFill>
                  <a:srgbClr val="2A2828"/>
                </a:solidFill>
                <a:effectLst/>
                <a:latin typeface="Verdana" panose="020B0604030504040204" pitchFamily="34" charset="0"/>
                <a:ea typeface="Verdana" panose="020B0604030504040204" pitchFamily="34" charset="0"/>
              </a:rPr>
              <a:t>sorgum</a:t>
            </a:r>
            <a:r>
              <a:rPr lang="en-US" sz="4400" i="1" dirty="0">
                <a:solidFill>
                  <a:srgbClr val="2A2828"/>
                </a:solidFill>
                <a:effectLst/>
                <a:latin typeface="Verdana" panose="020B0604030504040204" pitchFamily="34" charset="0"/>
                <a:ea typeface="Verdana" panose="020B0604030504040204" pitchFamily="34" charset="0"/>
              </a:rPr>
              <a:t>, hay and pasture, herds and flocks and bounties from waters</a:t>
            </a:r>
            <a:endParaRPr lang="en-US" sz="4400" i="1"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solidFill>
                  <a:srgbClr val="2A2828"/>
                </a:solidFill>
                <a:effectLst/>
                <a:latin typeface="Verdana" panose="020B0604030504040204" pitchFamily="34" charset="0"/>
                <a:ea typeface="Verdana" panose="020B0604030504040204" pitchFamily="34" charset="0"/>
              </a:rPr>
              <a:t>C:  accept our gratitude, O God</a:t>
            </a:r>
            <a:r>
              <a:rPr lang="en-US" sz="4400" dirty="0">
                <a:solidFill>
                  <a:srgbClr val="2A2828"/>
                </a:solidFill>
                <a:effectLst/>
                <a:latin typeface="Verdana" panose="020B0604030504040204" pitchFamily="34" charset="0"/>
                <a:ea typeface="Verdana" panose="020B0604030504040204" pitchFamily="34" charset="0"/>
              </a:rPr>
              <a:t>.</a:t>
            </a:r>
            <a:endParaRPr lang="en-US" sz="4400"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dirty="0">
                <a:solidFill>
                  <a:srgbClr val="2A2828"/>
                </a:solidFill>
                <a:effectLst/>
                <a:latin typeface="Verdana" panose="020B0604030504040204" pitchFamily="34" charset="0"/>
                <a:ea typeface="Verdana" panose="020B0604030504040204" pitchFamily="34" charset="0"/>
              </a:rPr>
              <a:t>P:  </a:t>
            </a:r>
            <a:r>
              <a:rPr lang="en-US" sz="4400" i="1" dirty="0">
                <a:solidFill>
                  <a:srgbClr val="2A2828"/>
                </a:solidFill>
                <a:effectLst/>
                <a:latin typeface="Verdana" panose="020B0604030504040204" pitchFamily="34" charset="0"/>
                <a:ea typeface="Verdana" panose="020B0604030504040204" pitchFamily="34" charset="0"/>
              </a:rPr>
              <a:t>Make us truly grateful for every evidence of you abounding love and care,</a:t>
            </a:r>
            <a:endParaRPr lang="en-US" sz="4400" b="1" dirty="0">
              <a:effectLst/>
              <a:latin typeface="Verdana" panose="020B0604030504040204" pitchFamily="34" charset="0"/>
              <a:ea typeface="Verdana" panose="020B0604030504040204" pitchFamily="34" charset="0"/>
            </a:endParaRPr>
          </a:p>
          <a:p>
            <a:pPr marL="0" marR="0">
              <a:spcBef>
                <a:spcPts val="0"/>
              </a:spcBef>
              <a:spcAft>
                <a:spcPts val="0"/>
              </a:spcAft>
            </a:pPr>
            <a:r>
              <a:rPr lang="en-US" sz="4400" b="1" dirty="0">
                <a:solidFill>
                  <a:srgbClr val="2A2828"/>
                </a:solidFill>
                <a:effectLst/>
                <a:latin typeface="Verdana" panose="020B0604030504040204" pitchFamily="34" charset="0"/>
                <a:ea typeface="Verdana" panose="020B0604030504040204" pitchFamily="34" charset="0"/>
              </a:rPr>
              <a:t>C:  and give us grace to share with others all that you provide.</a:t>
            </a:r>
            <a:endParaRPr lang="en-US" sz="4400" b="1"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6934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DA900-F187-A0C3-2708-75400AD6AC68}"/>
              </a:ext>
            </a:extLst>
          </p:cNvPr>
          <p:cNvSpPr txBox="1"/>
          <p:nvPr/>
        </p:nvSpPr>
        <p:spPr>
          <a:xfrm>
            <a:off x="377371" y="1683657"/>
            <a:ext cx="11364686" cy="2800767"/>
          </a:xfrm>
          <a:prstGeom prst="rect">
            <a:avLst/>
          </a:prstGeom>
          <a:noFill/>
        </p:spPr>
        <p:txBody>
          <a:bodyPr wrap="square">
            <a:spAutoFit/>
          </a:bodyPr>
          <a:lstStyle/>
          <a:p>
            <a:pPr marL="0" marR="0">
              <a:spcBef>
                <a:spcPts val="0"/>
              </a:spcBef>
              <a:spcAft>
                <a:spcPts val="0"/>
              </a:spcAft>
            </a:pPr>
            <a:r>
              <a:rPr lang="en-US" sz="4400" dirty="0">
                <a:solidFill>
                  <a:srgbClr val="2A2828"/>
                </a:solidFill>
                <a:effectLst/>
                <a:latin typeface="Times New Roman" panose="02020603050405020304" pitchFamily="18" charset="0"/>
                <a:ea typeface="Times New Roman" panose="02020603050405020304" pitchFamily="18" charset="0"/>
              </a:rPr>
              <a:t>P:  </a:t>
            </a:r>
            <a:r>
              <a:rPr lang="en-US" sz="4400" i="1" dirty="0">
                <a:solidFill>
                  <a:srgbClr val="2A2828"/>
                </a:solidFill>
                <a:effectLst/>
                <a:latin typeface="Times New Roman" panose="02020603050405020304" pitchFamily="18" charset="0"/>
                <a:ea typeface="Times New Roman" panose="02020603050405020304" pitchFamily="18" charset="0"/>
              </a:rPr>
              <a:t>Through Jesus Christ, your greatest Gift, in whose great love and by whose Spirit all our other gifts are sanctified</a:t>
            </a:r>
            <a:r>
              <a:rPr lang="en-US" sz="4400" dirty="0">
                <a:solidFill>
                  <a:srgbClr val="2A2828"/>
                </a:solidFill>
                <a:effectLst/>
                <a:latin typeface="Times New Roman" panose="02020603050405020304" pitchFamily="18" charset="0"/>
                <a:ea typeface="Times New Roman" panose="02020603050405020304" pitchFamily="18" charset="0"/>
              </a:rPr>
              <a:t>, </a:t>
            </a:r>
            <a:endParaRPr lang="en-US" sz="4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dirty="0">
                <a:solidFill>
                  <a:srgbClr val="2A2828"/>
                </a:solidFill>
                <a:effectLst/>
                <a:latin typeface="Times New Roman" panose="02020603050405020304" pitchFamily="18" charset="0"/>
                <a:ea typeface="Times New Roman" panose="02020603050405020304" pitchFamily="18" charset="0"/>
              </a:rPr>
              <a:t>C</a:t>
            </a:r>
            <a:r>
              <a:rPr lang="en-US" sz="4400" b="1" dirty="0">
                <a:solidFill>
                  <a:srgbClr val="2A2828"/>
                </a:solidFill>
                <a:effectLst/>
                <a:latin typeface="Times New Roman" panose="02020603050405020304" pitchFamily="18" charset="0"/>
                <a:ea typeface="Times New Roman" panose="02020603050405020304" pitchFamily="18" charset="0"/>
              </a:rPr>
              <a:t>:  accept our thanks and praise. Amen. </a:t>
            </a:r>
            <a:endParaRPr lang="en-US" sz="4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1013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DE9F-3F84-B5CF-24F3-A246234138FD}"/>
              </a:ext>
            </a:extLst>
          </p:cNvPr>
          <p:cNvSpPr>
            <a:spLocks noGrp="1"/>
          </p:cNvSpPr>
          <p:nvPr>
            <p:ph type="title"/>
          </p:nvPr>
        </p:nvSpPr>
        <p:spPr>
          <a:xfrm>
            <a:off x="159895" y="89865"/>
            <a:ext cx="12032105" cy="894049"/>
          </a:xfrm>
        </p:spPr>
        <p:txBody>
          <a:bodyPr>
            <a:normAutofit fontScale="90000"/>
          </a:bodyPr>
          <a:lstStyle/>
          <a:p>
            <a:pPr algn="ctr"/>
            <a:r>
              <a:rPr lang="en-US" i="1" dirty="0">
                <a:latin typeface="Verdana" panose="020B0604030504040204" pitchFamily="34" charset="0"/>
                <a:ea typeface="Verdana" panose="020B0604030504040204" pitchFamily="34" charset="0"/>
              </a:rPr>
              <a:t>OPENING HYMN: “WE PRAISE YOU, O GOD” </a:t>
            </a:r>
          </a:p>
        </p:txBody>
      </p:sp>
      <p:sp>
        <p:nvSpPr>
          <p:cNvPr id="4" name="TextBox 3">
            <a:extLst>
              <a:ext uri="{FF2B5EF4-FFF2-40B4-BE49-F238E27FC236}">
                <a16:creationId xmlns:a16="http://schemas.microsoft.com/office/drawing/2014/main" id="{CA8A10DF-99D4-7819-AD50-D9E29CDE1A50}"/>
              </a:ext>
            </a:extLst>
          </p:cNvPr>
          <p:cNvSpPr txBox="1"/>
          <p:nvPr/>
        </p:nvSpPr>
        <p:spPr>
          <a:xfrm>
            <a:off x="159895" y="983914"/>
            <a:ext cx="11872209" cy="5509200"/>
          </a:xfrm>
          <a:prstGeom prst="rect">
            <a:avLst/>
          </a:prstGeom>
          <a:noFill/>
        </p:spPr>
        <p:txBody>
          <a:bodyPr wrap="square">
            <a:spAutoFit/>
          </a:bodyPr>
          <a:lstStyle/>
          <a:p>
            <a:pPr algn="ctr"/>
            <a:r>
              <a:rPr lang="en-US" sz="4400" b="1" i="0" dirty="0">
                <a:effectLst/>
                <a:latin typeface="Verdana" panose="020B0604030504040204" pitchFamily="34" charset="0"/>
              </a:rPr>
              <a:t>1</a:t>
            </a:r>
            <a:r>
              <a:rPr lang="en-US" sz="4400" b="1" i="0" dirty="0">
                <a:solidFill>
                  <a:srgbClr val="0A3F64"/>
                </a:solidFill>
                <a:effectLst/>
                <a:latin typeface="Verdana" panose="020B0604030504040204" pitchFamily="34" charset="0"/>
              </a:rPr>
              <a:t> </a:t>
            </a:r>
            <a:r>
              <a:rPr lang="en-US" sz="4400" b="1" i="0" dirty="0">
                <a:effectLst/>
                <a:latin typeface="Verdana" panose="020B0604030504040204" pitchFamily="34" charset="0"/>
              </a:rPr>
              <a:t>We praise you, O God, our Redeemer, Creator;</a:t>
            </a:r>
            <a:br>
              <a:rPr lang="en-US" sz="4400" b="1" dirty="0"/>
            </a:br>
            <a:r>
              <a:rPr lang="en-US" sz="4400" b="1" dirty="0"/>
              <a:t>I</a:t>
            </a:r>
            <a:r>
              <a:rPr lang="en-US" sz="4400" b="1" i="0" dirty="0">
                <a:effectLst/>
                <a:latin typeface="Verdana" panose="020B0604030504040204" pitchFamily="34" charset="0"/>
              </a:rPr>
              <a:t>n grateful devotion our tribute we bring;</a:t>
            </a:r>
            <a:br>
              <a:rPr lang="en-US" sz="4400" b="1" dirty="0"/>
            </a:br>
            <a:r>
              <a:rPr lang="en-US" sz="4400" b="1" dirty="0"/>
              <a:t>W</a:t>
            </a:r>
            <a:r>
              <a:rPr lang="en-US" sz="4400" b="1" i="0" dirty="0">
                <a:effectLst/>
                <a:latin typeface="Verdana" panose="020B0604030504040204" pitchFamily="34" charset="0"/>
              </a:rPr>
              <a:t>e lay it before you; we kneel and adore you;</a:t>
            </a:r>
            <a:br>
              <a:rPr lang="en-US" sz="4400" b="1" dirty="0"/>
            </a:br>
            <a:r>
              <a:rPr lang="en-US" sz="4400" b="1" dirty="0"/>
              <a:t>W</a:t>
            </a:r>
            <a:r>
              <a:rPr lang="en-US" sz="4400" b="1" i="0" dirty="0">
                <a:effectLst/>
                <a:latin typeface="Verdana" panose="020B0604030504040204" pitchFamily="34" charset="0"/>
              </a:rPr>
              <a:t>e bless your holy name: glad praises we sing.</a:t>
            </a:r>
            <a:endParaRPr lang="en-US" sz="4400" b="1" dirty="0"/>
          </a:p>
        </p:txBody>
      </p:sp>
    </p:spTree>
    <p:extLst>
      <p:ext uri="{BB962C8B-B14F-4D97-AF65-F5344CB8AC3E}">
        <p14:creationId xmlns:p14="http://schemas.microsoft.com/office/powerpoint/2010/main" val="724984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BFFA1-7844-1216-551C-5F6CF6EE6888}"/>
              </a:ext>
            </a:extLst>
          </p:cNvPr>
          <p:cNvPicPr>
            <a:picLocks noChangeAspect="1"/>
          </p:cNvPicPr>
          <p:nvPr/>
        </p:nvPicPr>
        <p:blipFill>
          <a:blip r:embed="rId3"/>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9BA4337-A518-E426-BDEF-43E883C066A1}"/>
              </a:ext>
            </a:extLst>
          </p:cNvPr>
          <p:cNvSpPr>
            <a:spLocks noGrp="1"/>
          </p:cNvSpPr>
          <p:nvPr>
            <p:ph type="title"/>
          </p:nvPr>
        </p:nvSpPr>
        <p:spPr>
          <a:xfrm>
            <a:off x="997856" y="3429000"/>
            <a:ext cx="10515600" cy="1325563"/>
          </a:xfrm>
        </p:spPr>
        <p:txBody>
          <a:bodyPr>
            <a:normAutofit/>
          </a:bodyPr>
          <a:lstStyle/>
          <a:p>
            <a:pPr algn="ctr"/>
            <a:endParaRPr lang="en-US" sz="6600" b="1" dirty="0">
              <a:latin typeface="Verdana" panose="020B0604030504040204" pitchFamily="34" charset="0"/>
              <a:ea typeface="Verdana" panose="020B0604030504040204" pitchFamily="34" charset="0"/>
            </a:endParaRPr>
          </a:p>
        </p:txBody>
      </p:sp>
      <p:pic>
        <p:nvPicPr>
          <p:cNvPr id="4" name="Online Media 3" title="The Brooklyn Tabernacle Choir - Thank You (Live Performance Video)">
            <a:hlinkClick r:id="" action="ppaction://media"/>
            <a:extLst>
              <a:ext uri="{FF2B5EF4-FFF2-40B4-BE49-F238E27FC236}">
                <a16:creationId xmlns:a16="http://schemas.microsoft.com/office/drawing/2014/main" id="{B9FF8C3F-BCC7-EF9E-16F1-46ECDFCFADB4}"/>
              </a:ext>
            </a:extLst>
          </p:cNvPr>
          <p:cNvPicPr>
            <a:picLocks noRot="1" noChangeAspect="1"/>
          </p:cNvPicPr>
          <p:nvPr>
            <a:videoFile r:link="rId1"/>
          </p:nvPr>
        </p:nvPicPr>
        <p:blipFill>
          <a:blip r:embed="rId4"/>
          <a:stretch>
            <a:fillRect/>
          </a:stretch>
        </p:blipFill>
        <p:spPr>
          <a:xfrm>
            <a:off x="1802227" y="1244600"/>
            <a:ext cx="8906858" cy="50323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38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BFFA1-7844-1216-551C-5F6CF6EE6888}"/>
              </a:ext>
            </a:extLst>
          </p:cNvPr>
          <p:cNvPicPr>
            <a:picLocks noChangeAspect="1"/>
          </p:cNvPicPr>
          <p:nvPr/>
        </p:nvPicPr>
        <p:blipFill>
          <a:blip r:embed="rId2"/>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9BA4337-A518-E426-BDEF-43E883C066A1}"/>
              </a:ext>
            </a:extLst>
          </p:cNvPr>
          <p:cNvSpPr>
            <a:spLocks noGrp="1"/>
          </p:cNvSpPr>
          <p:nvPr>
            <p:ph type="title"/>
          </p:nvPr>
        </p:nvSpPr>
        <p:spPr>
          <a:xfrm>
            <a:off x="997856" y="3429000"/>
            <a:ext cx="10515600" cy="1325563"/>
          </a:xfrm>
        </p:spPr>
        <p:txBody>
          <a:bodyPr>
            <a:normAutofit/>
          </a:bodyPr>
          <a:lstStyle/>
          <a:p>
            <a:pPr algn="ctr"/>
            <a:r>
              <a:rPr lang="en-US" sz="6600" b="1" dirty="0">
                <a:latin typeface="Verdana" panose="020B0604030504040204" pitchFamily="34" charset="0"/>
                <a:ea typeface="Verdana" panose="020B0604030504040204" pitchFamily="34" charset="0"/>
              </a:rPr>
              <a:t>OFFERING</a:t>
            </a:r>
          </a:p>
        </p:txBody>
      </p:sp>
    </p:spTree>
    <p:extLst>
      <p:ext uri="{BB962C8B-B14F-4D97-AF65-F5344CB8AC3E}">
        <p14:creationId xmlns:p14="http://schemas.microsoft.com/office/powerpoint/2010/main" val="1697936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E4FE-EF5E-7EB1-3CF5-FC4982BCCD09}"/>
              </a:ext>
            </a:extLst>
          </p:cNvPr>
          <p:cNvSpPr>
            <a:spLocks noGrp="1"/>
          </p:cNvSpPr>
          <p:nvPr>
            <p:ph type="title"/>
          </p:nvPr>
        </p:nvSpPr>
        <p:spPr>
          <a:xfrm>
            <a:off x="239486" y="51918"/>
            <a:ext cx="11713027" cy="708256"/>
          </a:xfrm>
        </p:spPr>
        <p:txBody>
          <a:bodyPr/>
          <a:lstStyle/>
          <a:p>
            <a:pPr algn="ctr"/>
            <a:r>
              <a:rPr lang="en-US" i="1" dirty="0">
                <a:latin typeface="Verdana" panose="020B0604030504040204" pitchFamily="34" charset="0"/>
                <a:ea typeface="Verdana" panose="020B0604030504040204" pitchFamily="34" charset="0"/>
              </a:rPr>
              <a:t>FACING THE FUTURE FAITHFULLY</a:t>
            </a:r>
          </a:p>
        </p:txBody>
      </p:sp>
      <p:sp>
        <p:nvSpPr>
          <p:cNvPr id="4" name="TextBox 3">
            <a:extLst>
              <a:ext uri="{FF2B5EF4-FFF2-40B4-BE49-F238E27FC236}">
                <a16:creationId xmlns:a16="http://schemas.microsoft.com/office/drawing/2014/main" id="{C25315A4-BE67-AA7E-5440-35E541F0B74B}"/>
              </a:ext>
            </a:extLst>
          </p:cNvPr>
          <p:cNvSpPr txBox="1"/>
          <p:nvPr/>
        </p:nvSpPr>
        <p:spPr>
          <a:xfrm>
            <a:off x="108858" y="870182"/>
            <a:ext cx="12083142" cy="5509200"/>
          </a:xfrm>
          <a:prstGeom prst="rect">
            <a:avLst/>
          </a:prstGeom>
          <a:noFill/>
        </p:spPr>
        <p:txBody>
          <a:bodyPr wrap="square">
            <a:spAutoFit/>
          </a:bodyPr>
          <a:lstStyle/>
          <a:p>
            <a:pPr algn="ctr"/>
            <a:r>
              <a:rPr lang="en-US" sz="4400" b="1" i="0" dirty="0">
                <a:effectLst/>
                <a:latin typeface="Verdana" panose="020B0604030504040204" pitchFamily="34" charset="0"/>
              </a:rPr>
              <a:t>Come, ye thankful people, come, raise the song of harvest home;</a:t>
            </a:r>
            <a:br>
              <a:rPr lang="en-US" sz="4400" b="1" dirty="0"/>
            </a:br>
            <a:r>
              <a:rPr lang="en-US" sz="4400" b="1" dirty="0"/>
              <a:t>A</a:t>
            </a:r>
            <a:r>
              <a:rPr lang="en-US" sz="4400" b="1" i="0" dirty="0">
                <a:effectLst/>
                <a:latin typeface="Verdana" panose="020B0604030504040204" pitchFamily="34" charset="0"/>
              </a:rPr>
              <a:t>ll is safely gathered in, ere the winter storms begin.</a:t>
            </a:r>
            <a:br>
              <a:rPr lang="en-US" sz="4400" b="1" dirty="0"/>
            </a:br>
            <a:r>
              <a:rPr lang="en-US" sz="4400" b="1" i="0" dirty="0">
                <a:effectLst/>
                <a:latin typeface="Verdana" panose="020B0604030504040204" pitchFamily="34" charset="0"/>
              </a:rPr>
              <a:t>God, our Maker, doth provide for our wants to be supplied;</a:t>
            </a:r>
            <a:br>
              <a:rPr lang="en-US" sz="4400" b="1" dirty="0"/>
            </a:br>
            <a:r>
              <a:rPr lang="en-US" sz="4400" b="1" dirty="0"/>
              <a:t>C</a:t>
            </a:r>
            <a:r>
              <a:rPr lang="en-US" sz="4400" b="1" i="0" dirty="0">
                <a:effectLst/>
                <a:latin typeface="Verdana" panose="020B0604030504040204" pitchFamily="34" charset="0"/>
              </a:rPr>
              <a:t>ome to God's own temple, come, raise the song of harvest home.</a:t>
            </a:r>
            <a:endParaRPr lang="en-US" sz="4400" b="1" dirty="0"/>
          </a:p>
        </p:txBody>
      </p:sp>
    </p:spTree>
    <p:extLst>
      <p:ext uri="{BB962C8B-B14F-4D97-AF65-F5344CB8AC3E}">
        <p14:creationId xmlns:p14="http://schemas.microsoft.com/office/powerpoint/2010/main" val="2273869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37368-70E2-33F0-B765-90902692F37A}"/>
              </a:ext>
            </a:extLst>
          </p:cNvPr>
          <p:cNvSpPr txBox="1"/>
          <p:nvPr/>
        </p:nvSpPr>
        <p:spPr>
          <a:xfrm>
            <a:off x="0" y="1200220"/>
            <a:ext cx="11916228" cy="2800767"/>
          </a:xfrm>
          <a:prstGeom prst="rect">
            <a:avLst/>
          </a:prstGeom>
          <a:noFill/>
        </p:spPr>
        <p:txBody>
          <a:bodyPr wrap="square">
            <a:spAutoFit/>
          </a:bodyPr>
          <a:lstStyle/>
          <a:p>
            <a:pPr algn="ctr"/>
            <a:r>
              <a:rPr lang="en-US" sz="4400" b="1" i="0" dirty="0">
                <a:solidFill>
                  <a:srgbClr val="202124"/>
                </a:solidFill>
                <a:effectLst/>
                <a:latin typeface="Verdana" panose="020B0604030504040204" pitchFamily="34" charset="0"/>
                <a:ea typeface="Verdana" panose="020B0604030504040204" pitchFamily="34" charset="0"/>
              </a:rPr>
              <a:t>Our Father, who art in heaven, hallowed be thy name; thy kingdom come; thy will be done; on earth as </a:t>
            </a:r>
          </a:p>
          <a:p>
            <a:pPr algn="ctr"/>
            <a:r>
              <a:rPr lang="en-US" sz="4400" b="1" i="0" dirty="0">
                <a:solidFill>
                  <a:srgbClr val="202124"/>
                </a:solidFill>
                <a:effectLst/>
                <a:latin typeface="Verdana" panose="020B0604030504040204" pitchFamily="34" charset="0"/>
                <a:ea typeface="Verdana" panose="020B0604030504040204" pitchFamily="34" charset="0"/>
              </a:rPr>
              <a:t>it is in heaven.</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5535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9EEDE5-0365-5330-8BED-A1E47DFE32B1}"/>
              </a:ext>
            </a:extLst>
          </p:cNvPr>
          <p:cNvSpPr txBox="1"/>
          <p:nvPr/>
        </p:nvSpPr>
        <p:spPr>
          <a:xfrm>
            <a:off x="145143" y="333552"/>
            <a:ext cx="11901714"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All the world is God's own field,</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fruit unto his praise to yield;</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W</a:t>
            </a:r>
            <a:r>
              <a:rPr lang="en-US" sz="4400" b="1" i="0" dirty="0">
                <a:effectLst/>
                <a:latin typeface="Verdana" panose="020B0604030504040204" pitchFamily="34" charset="0"/>
                <a:ea typeface="Verdana" panose="020B0604030504040204" pitchFamily="34" charset="0"/>
              </a:rPr>
              <a:t>heat and tares together sown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un</a:t>
            </a:r>
            <a:r>
              <a:rPr lang="en-US" sz="4400" b="1" i="0" dirty="0">
                <a:effectLst/>
                <a:latin typeface="Verdana" panose="020B0604030504040204" pitchFamily="34" charset="0"/>
                <a:ea typeface="Verdana" panose="020B0604030504040204" pitchFamily="34" charset="0"/>
              </a:rPr>
              <a:t>to joy or sorrow grown;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F</a:t>
            </a:r>
            <a:r>
              <a:rPr lang="en-US" sz="4400" b="1" i="0" dirty="0">
                <a:effectLst/>
                <a:latin typeface="Verdana" panose="020B0604030504040204" pitchFamily="34" charset="0"/>
                <a:ea typeface="Verdana" panose="020B0604030504040204" pitchFamily="34" charset="0"/>
              </a:rPr>
              <a:t>irst the blade and then the ear,</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then the full corn shall appear;</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Lord of harvest, grant that we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wholesome grain and pure may be.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4858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8138B-F08C-7A9B-16D3-ED7BBECB52BF}"/>
              </a:ext>
            </a:extLst>
          </p:cNvPr>
          <p:cNvSpPr txBox="1"/>
          <p:nvPr/>
        </p:nvSpPr>
        <p:spPr>
          <a:xfrm>
            <a:off x="101600" y="1051772"/>
            <a:ext cx="11727542" cy="3477875"/>
          </a:xfrm>
          <a:prstGeom prst="rect">
            <a:avLst/>
          </a:prstGeom>
          <a:noFill/>
        </p:spPr>
        <p:txBody>
          <a:bodyPr wrap="square">
            <a:spAutoFit/>
          </a:bodyPr>
          <a:lstStyle/>
          <a:p>
            <a:pPr algn="ctr"/>
            <a:r>
              <a:rPr lang="en-US" sz="4400" b="1" i="0" dirty="0">
                <a:solidFill>
                  <a:srgbClr val="202124"/>
                </a:solidFill>
                <a:effectLst/>
                <a:latin typeface="Verdana" panose="020B0604030504040204" pitchFamily="34" charset="0"/>
                <a:ea typeface="Verdana" panose="020B0604030504040204" pitchFamily="34" charset="0"/>
              </a:rPr>
              <a:t>Give us this day our daily bread. And forgive us our trespasses, as we forgive those who trespass against us. And lead us not into temptation; but deliver us from evil.</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67509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FAB36-ABED-33FF-E90F-3EC6BE336E26}"/>
              </a:ext>
            </a:extLst>
          </p:cNvPr>
          <p:cNvSpPr txBox="1"/>
          <p:nvPr/>
        </p:nvSpPr>
        <p:spPr>
          <a:xfrm>
            <a:off x="449943" y="260980"/>
            <a:ext cx="11538857"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For the Lord our God shall come,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and shall take the harvest home;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from the field shall in that day</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all offenses purge away,</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giving angels charge at last</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in the fire the tares to cast;</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but the fruitful ears to store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in the garner evermore.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591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199A7A-E9A8-0009-DD21-2D1F8EF62EB5}"/>
              </a:ext>
            </a:extLst>
          </p:cNvPr>
          <p:cNvSpPr txBox="1"/>
          <p:nvPr/>
        </p:nvSpPr>
        <p:spPr>
          <a:xfrm>
            <a:off x="464457" y="1445736"/>
            <a:ext cx="11016343" cy="3477875"/>
          </a:xfrm>
          <a:prstGeom prst="rect">
            <a:avLst/>
          </a:prstGeom>
          <a:noFill/>
        </p:spPr>
        <p:txBody>
          <a:bodyPr wrap="square">
            <a:spAutoFit/>
          </a:bodyPr>
          <a:lstStyle/>
          <a:p>
            <a:pPr algn="ctr"/>
            <a:r>
              <a:rPr lang="en-US" sz="4400" b="0" i="0" dirty="0">
                <a:solidFill>
                  <a:srgbClr val="333333"/>
                </a:solidFill>
                <a:effectLst/>
                <a:latin typeface="Verdana" panose="020B0604030504040204" pitchFamily="34" charset="0"/>
                <a:ea typeface="Verdana" panose="020B0604030504040204" pitchFamily="34" charset="0"/>
              </a:rPr>
              <a:t>For thine is the kingdom, The power, and the glory, For ever and ever. Amen.</a:t>
            </a:r>
            <a:br>
              <a:rPr lang="en-US" dirty="0"/>
            </a:br>
            <a:br>
              <a:rPr lang="en-US" sz="4400" dirty="0"/>
            </a:br>
            <a:endParaRPr lang="en-US" sz="4400" dirty="0"/>
          </a:p>
        </p:txBody>
      </p:sp>
    </p:spTree>
    <p:extLst>
      <p:ext uri="{BB962C8B-B14F-4D97-AF65-F5344CB8AC3E}">
        <p14:creationId xmlns:p14="http://schemas.microsoft.com/office/powerpoint/2010/main" val="3166167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2DDADA-91F6-1B88-6A6F-DD9B29CB89EC}"/>
              </a:ext>
            </a:extLst>
          </p:cNvPr>
          <p:cNvSpPr txBox="1"/>
          <p:nvPr/>
        </p:nvSpPr>
        <p:spPr>
          <a:xfrm>
            <a:off x="508000" y="464180"/>
            <a:ext cx="11176000" cy="5509200"/>
          </a:xfrm>
          <a:prstGeom prst="rect">
            <a:avLst/>
          </a:prstGeom>
          <a:noFill/>
        </p:spPr>
        <p:txBody>
          <a:bodyPr wrap="square">
            <a:spAutoFit/>
          </a:bodyPr>
          <a:lstStyle/>
          <a:p>
            <a:pPr algn="ctr"/>
            <a:r>
              <a:rPr lang="en-US" sz="4400" b="0" i="0" dirty="0">
                <a:solidFill>
                  <a:srgbClr val="0A3F64"/>
                </a:solidFill>
                <a:effectLst/>
                <a:latin typeface="Verdana" panose="020B0604030504040204" pitchFamily="34" charset="0"/>
              </a:rPr>
              <a:t> </a:t>
            </a:r>
            <a:r>
              <a:rPr lang="en-US" sz="4400" b="1" i="0" dirty="0">
                <a:effectLst/>
                <a:latin typeface="Verdana" panose="020B0604030504040204" pitchFamily="34" charset="0"/>
                <a:ea typeface="Verdana" panose="020B0604030504040204" pitchFamily="34" charset="0"/>
              </a:rPr>
              <a:t>Even so, Lord, quickly come,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to your</a:t>
            </a:r>
            <a:r>
              <a:rPr lang="en-US" sz="4400" b="1" i="0" dirty="0">
                <a:effectLst/>
                <a:latin typeface="Verdana" panose="020B0604030504040204" pitchFamily="34" charset="0"/>
                <a:ea typeface="Verdana" panose="020B0604030504040204" pitchFamily="34" charset="0"/>
              </a:rPr>
              <a:t> final harvest home;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G</a:t>
            </a:r>
            <a:r>
              <a:rPr lang="en-US" sz="4400" b="1" i="0" dirty="0">
                <a:effectLst/>
                <a:latin typeface="Verdana" panose="020B0604030504040204" pitchFamily="34" charset="0"/>
                <a:ea typeface="Verdana" panose="020B0604030504040204" pitchFamily="34" charset="0"/>
              </a:rPr>
              <a:t>ather all your people in,</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free from sorrow, free from sin,</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T</a:t>
            </a:r>
            <a:r>
              <a:rPr lang="en-US" sz="4400" b="1" i="0" dirty="0">
                <a:effectLst/>
                <a:latin typeface="Verdana" panose="020B0604030504040204" pitchFamily="34" charset="0"/>
                <a:ea typeface="Verdana" panose="020B0604030504040204" pitchFamily="34" charset="0"/>
              </a:rPr>
              <a:t>here, forever purified,</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in your garner to abide;</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C</a:t>
            </a:r>
            <a:r>
              <a:rPr lang="en-US" sz="4400" b="1" i="0" dirty="0">
                <a:effectLst/>
                <a:latin typeface="Verdana" panose="020B0604030504040204" pitchFamily="34" charset="0"/>
                <a:ea typeface="Verdana" panose="020B0604030504040204" pitchFamily="34" charset="0"/>
              </a:rPr>
              <a:t>ome, with all your angels, come,</a:t>
            </a:r>
            <a:br>
              <a:rPr lang="en-US" sz="4400" b="1" dirty="0">
                <a:latin typeface="Verdana" panose="020B0604030504040204" pitchFamily="34" charset="0"/>
                <a:ea typeface="Verdana" panose="020B0604030504040204" pitchFamily="34" charset="0"/>
              </a:rPr>
            </a:br>
            <a:r>
              <a:rPr lang="en-US" sz="4400" b="1" i="0" dirty="0">
                <a:effectLst/>
                <a:latin typeface="Verdana" panose="020B0604030504040204" pitchFamily="34" charset="0"/>
                <a:ea typeface="Verdana" panose="020B0604030504040204" pitchFamily="34" charset="0"/>
              </a:rPr>
              <a:t>raise the glorious harvest home.</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50955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D392F-75E8-E407-4DE7-C5D98C499F2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600A6D0-BE9A-4E8F-F8F2-7BE279B3FFE6}"/>
              </a:ext>
            </a:extLst>
          </p:cNvPr>
          <p:cNvSpPr>
            <a:spLocks noGrp="1"/>
          </p:cNvSpPr>
          <p:nvPr>
            <p:ph type="title"/>
          </p:nvPr>
        </p:nvSpPr>
        <p:spPr>
          <a:xfrm>
            <a:off x="838200" y="3630840"/>
            <a:ext cx="10515600" cy="1325563"/>
          </a:xfrm>
        </p:spPr>
        <p:txBody>
          <a:bodyPr/>
          <a:lstStyle/>
          <a:p>
            <a:pPr algn="ctr"/>
            <a:r>
              <a:rPr lang="en-US" b="1" dirty="0">
                <a:latin typeface="Verdana" panose="020B0604030504040204" pitchFamily="34" charset="0"/>
                <a:ea typeface="Verdana" panose="020B0604030504040204" pitchFamily="34" charset="0"/>
              </a:rPr>
              <a:t>THE BENEDICTION</a:t>
            </a:r>
          </a:p>
        </p:txBody>
      </p:sp>
    </p:spTree>
    <p:extLst>
      <p:ext uri="{BB962C8B-B14F-4D97-AF65-F5344CB8AC3E}">
        <p14:creationId xmlns:p14="http://schemas.microsoft.com/office/powerpoint/2010/main" val="1388940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DE9F-3F84-B5CF-24F3-A246234138FD}"/>
              </a:ext>
            </a:extLst>
          </p:cNvPr>
          <p:cNvSpPr>
            <a:spLocks noGrp="1"/>
          </p:cNvSpPr>
          <p:nvPr>
            <p:ph type="title"/>
          </p:nvPr>
        </p:nvSpPr>
        <p:spPr>
          <a:xfrm>
            <a:off x="159895" y="89865"/>
            <a:ext cx="12032105" cy="894049"/>
          </a:xfrm>
        </p:spPr>
        <p:txBody>
          <a:bodyPr>
            <a:normAutofit fontScale="90000"/>
          </a:bodyPr>
          <a:lstStyle/>
          <a:p>
            <a:pPr algn="ctr"/>
            <a:r>
              <a:rPr lang="en-US" i="1" dirty="0">
                <a:latin typeface="Verdana" panose="020B0604030504040204" pitchFamily="34" charset="0"/>
                <a:ea typeface="Verdana" panose="020B0604030504040204" pitchFamily="34" charset="0"/>
              </a:rPr>
              <a:t>OPENING HYMN: “WE PRAISE YOU, O GOD” </a:t>
            </a:r>
          </a:p>
        </p:txBody>
      </p:sp>
      <p:sp>
        <p:nvSpPr>
          <p:cNvPr id="5" name="TextBox 4">
            <a:extLst>
              <a:ext uri="{FF2B5EF4-FFF2-40B4-BE49-F238E27FC236}">
                <a16:creationId xmlns:a16="http://schemas.microsoft.com/office/drawing/2014/main" id="{8839E98F-3497-2374-9874-8E7A1017E0C0}"/>
              </a:ext>
            </a:extLst>
          </p:cNvPr>
          <p:cNvSpPr txBox="1"/>
          <p:nvPr/>
        </p:nvSpPr>
        <p:spPr>
          <a:xfrm>
            <a:off x="457199" y="1142600"/>
            <a:ext cx="11437495" cy="5509200"/>
          </a:xfrm>
          <a:prstGeom prst="rect">
            <a:avLst/>
          </a:prstGeom>
          <a:noFill/>
        </p:spPr>
        <p:txBody>
          <a:bodyPr wrap="square">
            <a:spAutoFit/>
          </a:bodyPr>
          <a:lstStyle/>
          <a:p>
            <a:pPr algn="ctr"/>
            <a:r>
              <a:rPr lang="en-US" sz="4400" b="1" i="0" dirty="0">
                <a:effectLst/>
                <a:latin typeface="Verdana" panose="020B0604030504040204" pitchFamily="34" charset="0"/>
              </a:rPr>
              <a:t>2 We worship you, God of our fathers, we bless You;</a:t>
            </a:r>
            <a:br>
              <a:rPr lang="en-US" sz="4400" b="1" dirty="0"/>
            </a:br>
            <a:r>
              <a:rPr lang="en-US" sz="4400" b="1" dirty="0"/>
              <a:t>T</a:t>
            </a:r>
            <a:r>
              <a:rPr lang="en-US" sz="4400" b="1" i="0" dirty="0">
                <a:effectLst/>
                <a:latin typeface="Verdana" panose="020B0604030504040204" pitchFamily="34" charset="0"/>
              </a:rPr>
              <a:t>hrough tried and tempest our guide You have been;</a:t>
            </a:r>
            <a:br>
              <a:rPr lang="en-US" sz="4400" b="1" dirty="0"/>
            </a:br>
            <a:r>
              <a:rPr lang="en-US" sz="4400" b="1" dirty="0"/>
              <a:t>W</a:t>
            </a:r>
            <a:r>
              <a:rPr lang="en-US" sz="4400" b="1" i="0" dirty="0">
                <a:effectLst/>
                <a:latin typeface="Verdana" panose="020B0604030504040204" pitchFamily="34" charset="0"/>
              </a:rPr>
              <a:t>hen perils </a:t>
            </a:r>
            <a:r>
              <a:rPr lang="en-US" sz="4400" b="1" i="0" dirty="0" err="1">
                <a:effectLst/>
                <a:latin typeface="Verdana" panose="020B0604030504040204" pitchFamily="34" charset="0"/>
              </a:rPr>
              <a:t>o'ertake</a:t>
            </a:r>
            <a:r>
              <a:rPr lang="en-US" sz="4400" b="1" i="0" dirty="0">
                <a:effectLst/>
                <a:latin typeface="Verdana" panose="020B0604030504040204" pitchFamily="34" charset="0"/>
              </a:rPr>
              <a:t> us, you never forsake us,</a:t>
            </a:r>
            <a:br>
              <a:rPr lang="en-US" sz="4400" b="1" dirty="0"/>
            </a:br>
            <a:r>
              <a:rPr lang="en-US" sz="4400" b="1" dirty="0"/>
              <a:t>A</a:t>
            </a:r>
            <a:r>
              <a:rPr lang="en-US" sz="4400" b="1" i="0" dirty="0">
                <a:effectLst/>
                <a:latin typeface="Verdana" panose="020B0604030504040204" pitchFamily="34" charset="0"/>
              </a:rPr>
              <a:t>nd with your help, O Lord, our struggles we win</a:t>
            </a:r>
            <a:endParaRPr lang="en-US" sz="4400" b="1" dirty="0"/>
          </a:p>
        </p:txBody>
      </p:sp>
    </p:spTree>
    <p:extLst>
      <p:ext uri="{BB962C8B-B14F-4D97-AF65-F5344CB8AC3E}">
        <p14:creationId xmlns:p14="http://schemas.microsoft.com/office/powerpoint/2010/main" val="2616793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DA66A86-EB98-E83E-437B-D06616F64199}"/>
              </a:ext>
            </a:extLst>
          </p:cNvPr>
          <p:cNvPicPr>
            <a:picLocks noChangeAspect="1"/>
          </p:cNvPicPr>
          <p:nvPr/>
        </p:nvPicPr>
        <p:blipFill rotWithShape="1">
          <a:blip r:embed="rId4"/>
          <a:srcRect t="10536" b="5210"/>
          <a:stretch/>
        </p:blipFill>
        <p:spPr>
          <a:xfrm>
            <a:off x="20" y="1282"/>
            <a:ext cx="12191980" cy="6856718"/>
          </a:xfrm>
          <a:prstGeom prst="rect">
            <a:avLst/>
          </a:prstGeom>
        </p:spPr>
      </p:pic>
      <p:pic>
        <p:nvPicPr>
          <p:cNvPr id="3" name="The Best Is Yet To Come Live">
            <a:hlinkClick r:id="" action="ppaction://media"/>
            <a:extLst>
              <a:ext uri="{FF2B5EF4-FFF2-40B4-BE49-F238E27FC236}">
                <a16:creationId xmlns:a16="http://schemas.microsoft.com/office/drawing/2014/main" id="{1FF31FC5-1633-3434-1FE2-80A7675EFD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5350" y="6051550"/>
            <a:ext cx="487363" cy="487363"/>
          </a:xfrm>
          <a:prstGeom prst="rect">
            <a:avLst/>
          </a:prstGeom>
        </p:spPr>
      </p:pic>
    </p:spTree>
    <p:extLst>
      <p:ext uri="{BB962C8B-B14F-4D97-AF65-F5344CB8AC3E}">
        <p14:creationId xmlns:p14="http://schemas.microsoft.com/office/powerpoint/2010/main" val="3956380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3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DE9F-3F84-B5CF-24F3-A246234138FD}"/>
              </a:ext>
            </a:extLst>
          </p:cNvPr>
          <p:cNvSpPr>
            <a:spLocks noGrp="1"/>
          </p:cNvSpPr>
          <p:nvPr>
            <p:ph type="title"/>
          </p:nvPr>
        </p:nvSpPr>
        <p:spPr>
          <a:xfrm>
            <a:off x="159895" y="89865"/>
            <a:ext cx="12032105" cy="894049"/>
          </a:xfrm>
        </p:spPr>
        <p:txBody>
          <a:bodyPr>
            <a:normAutofit fontScale="90000"/>
          </a:bodyPr>
          <a:lstStyle/>
          <a:p>
            <a:pPr algn="ctr"/>
            <a:r>
              <a:rPr lang="en-US" i="1" dirty="0">
                <a:latin typeface="Verdana" panose="020B0604030504040204" pitchFamily="34" charset="0"/>
                <a:ea typeface="Verdana" panose="020B0604030504040204" pitchFamily="34" charset="0"/>
              </a:rPr>
              <a:t>OPENING HYMN: “WE PRAISE YOU, O GOD” </a:t>
            </a:r>
          </a:p>
        </p:txBody>
      </p:sp>
      <p:sp>
        <p:nvSpPr>
          <p:cNvPr id="5" name="TextBox 4">
            <a:extLst>
              <a:ext uri="{FF2B5EF4-FFF2-40B4-BE49-F238E27FC236}">
                <a16:creationId xmlns:a16="http://schemas.microsoft.com/office/drawing/2014/main" id="{8839E98F-3497-2374-9874-8E7A1017E0C0}"/>
              </a:ext>
            </a:extLst>
          </p:cNvPr>
          <p:cNvSpPr txBox="1"/>
          <p:nvPr/>
        </p:nvSpPr>
        <p:spPr>
          <a:xfrm>
            <a:off x="457199" y="1142600"/>
            <a:ext cx="11437495" cy="5509200"/>
          </a:xfrm>
          <a:prstGeom prst="rect">
            <a:avLst/>
          </a:prstGeom>
          <a:noFill/>
        </p:spPr>
        <p:txBody>
          <a:bodyPr wrap="square">
            <a:spAutoFit/>
          </a:bodyPr>
          <a:lstStyle/>
          <a:p>
            <a:pPr algn="ctr"/>
            <a:r>
              <a:rPr lang="en-US" sz="4400" b="1" i="0" dirty="0">
                <a:effectLst/>
                <a:latin typeface="Verdana" panose="020B0604030504040204" pitchFamily="34" charset="0"/>
              </a:rPr>
              <a:t>3 With voices united our praises we offer,</a:t>
            </a:r>
            <a:br>
              <a:rPr lang="en-US" sz="4400" b="1" dirty="0"/>
            </a:br>
            <a:r>
              <a:rPr lang="en-US" sz="4400" b="1" dirty="0">
                <a:latin typeface="Verdana" panose="020B0604030504040204" pitchFamily="34" charset="0"/>
                <a:ea typeface="Verdana" panose="020B0604030504040204" pitchFamily="34" charset="0"/>
              </a:rPr>
              <a:t>And gladly </a:t>
            </a:r>
            <a:r>
              <a:rPr lang="en-US" sz="4400" b="1" i="0" dirty="0">
                <a:effectLst/>
                <a:latin typeface="Verdana" panose="020B0604030504040204" pitchFamily="34" charset="0"/>
              </a:rPr>
              <a:t>our songs of thanksgiving we raise;</a:t>
            </a:r>
            <a:br>
              <a:rPr lang="en-US" sz="4400" b="1" dirty="0"/>
            </a:br>
            <a:r>
              <a:rPr lang="en-US" sz="4400" b="1" dirty="0">
                <a:latin typeface="Verdana" panose="020B0604030504040204" pitchFamily="34" charset="0"/>
                <a:ea typeface="Verdana" panose="020B0604030504040204" pitchFamily="34" charset="0"/>
              </a:rPr>
              <a:t>With You, Lord,</a:t>
            </a:r>
            <a:r>
              <a:rPr lang="en-US" sz="4400" b="1" i="0" dirty="0">
                <a:effectLst/>
                <a:latin typeface="Verdana" panose="020B0604030504040204" pitchFamily="34" charset="0"/>
                <a:ea typeface="Verdana" panose="020B0604030504040204" pitchFamily="34" charset="0"/>
              </a:rPr>
              <a:t> </a:t>
            </a:r>
            <a:r>
              <a:rPr lang="en-US" sz="4400" b="1" i="0" dirty="0">
                <a:effectLst/>
                <a:latin typeface="Verdana" panose="020B0604030504040204" pitchFamily="34" charset="0"/>
              </a:rPr>
              <a:t>beside us,</a:t>
            </a:r>
            <a:br>
              <a:rPr lang="en-US" sz="4400" b="1" dirty="0"/>
            </a:br>
            <a:r>
              <a:rPr lang="en-US" sz="4400" b="1" dirty="0">
                <a:latin typeface="Verdana" panose="020B0604030504040204" pitchFamily="34" charset="0"/>
                <a:ea typeface="Verdana" panose="020B0604030504040204" pitchFamily="34" charset="0"/>
              </a:rPr>
              <a:t>Y</a:t>
            </a:r>
            <a:r>
              <a:rPr lang="en-US" sz="4400" b="1" i="0" dirty="0">
                <a:effectLst/>
                <a:latin typeface="Verdana" panose="020B0604030504040204" pitchFamily="34" charset="0"/>
              </a:rPr>
              <a:t>our strong arm will guide us, </a:t>
            </a:r>
          </a:p>
          <a:p>
            <a:pPr algn="ctr"/>
            <a:r>
              <a:rPr lang="en-US" sz="4400" b="1" dirty="0">
                <a:latin typeface="Verdana" panose="020B0604030504040204" pitchFamily="34" charset="0"/>
              </a:rPr>
              <a:t>T</a:t>
            </a:r>
            <a:r>
              <a:rPr lang="en-US" sz="4400" b="1" i="0" dirty="0">
                <a:effectLst/>
                <a:latin typeface="Verdana" panose="020B0604030504040204" pitchFamily="34" charset="0"/>
              </a:rPr>
              <a:t>o you, our great Redeemer, forever be praise!</a:t>
            </a:r>
            <a:endParaRPr lang="en-US" sz="4400" b="1" dirty="0"/>
          </a:p>
        </p:txBody>
      </p:sp>
    </p:spTree>
    <p:extLst>
      <p:ext uri="{BB962C8B-B14F-4D97-AF65-F5344CB8AC3E}">
        <p14:creationId xmlns:p14="http://schemas.microsoft.com/office/powerpoint/2010/main" val="236218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BD89-1F62-E23B-76E0-AD08A922060D}"/>
              </a:ext>
            </a:extLst>
          </p:cNvPr>
          <p:cNvSpPr>
            <a:spLocks noGrp="1"/>
          </p:cNvSpPr>
          <p:nvPr>
            <p:ph type="title"/>
          </p:nvPr>
        </p:nvSpPr>
        <p:spPr>
          <a:xfrm>
            <a:off x="838200" y="365125"/>
            <a:ext cx="10515600" cy="549275"/>
          </a:xfrm>
        </p:spPr>
        <p:txBody>
          <a:bodyPr>
            <a:normAutofit fontScale="90000"/>
          </a:bodyPr>
          <a:lstStyle/>
          <a:p>
            <a:pPr algn="ctr"/>
            <a:r>
              <a:rPr lang="en-US" b="1" dirty="0"/>
              <a:t>ACKNOWLEDGING OUR DAILY BREAD</a:t>
            </a:r>
          </a:p>
        </p:txBody>
      </p:sp>
      <p:sp>
        <p:nvSpPr>
          <p:cNvPr id="4" name="TextBox 3">
            <a:extLst>
              <a:ext uri="{FF2B5EF4-FFF2-40B4-BE49-F238E27FC236}">
                <a16:creationId xmlns:a16="http://schemas.microsoft.com/office/drawing/2014/main" id="{DB95CEA4-FA07-BDF1-4464-F177F94C8875}"/>
              </a:ext>
            </a:extLst>
          </p:cNvPr>
          <p:cNvSpPr txBox="1"/>
          <p:nvPr/>
        </p:nvSpPr>
        <p:spPr>
          <a:xfrm>
            <a:off x="209862" y="1118587"/>
            <a:ext cx="11413761" cy="4832092"/>
          </a:xfrm>
          <a:prstGeom prst="rect">
            <a:avLst/>
          </a:prstGeom>
          <a:noFill/>
        </p:spPr>
        <p:txBody>
          <a:bodyPr wrap="square">
            <a:spAutoFit/>
          </a:bodyPr>
          <a:lstStyle/>
          <a:p>
            <a:pPr marL="0" marR="0">
              <a:spcBef>
                <a:spcPts val="0"/>
              </a:spcBef>
              <a:spcAft>
                <a:spcPts val="0"/>
              </a:spcAft>
            </a:pPr>
            <a:r>
              <a:rPr lang="en-US" sz="4400" dirty="0">
                <a:solidFill>
                  <a:srgbClr val="2A2828"/>
                </a:solidFill>
                <a:effectLst/>
                <a:latin typeface="Times New Roman" panose="02020603050405020304" pitchFamily="18" charset="0"/>
                <a:ea typeface="Times New Roman" panose="02020603050405020304" pitchFamily="18" charset="0"/>
              </a:rPr>
              <a:t>P:  </a:t>
            </a:r>
            <a:r>
              <a:rPr lang="en-US" sz="4400" i="1" dirty="0">
                <a:solidFill>
                  <a:srgbClr val="2A2828"/>
                </a:solidFill>
                <a:effectLst/>
                <a:latin typeface="Times New Roman" panose="02020603050405020304" pitchFamily="18" charset="0"/>
                <a:ea typeface="Times New Roman" panose="02020603050405020304" pitchFamily="18" charset="0"/>
              </a:rPr>
              <a:t>Give us this day our daily bread</a:t>
            </a:r>
            <a:endParaRPr lang="en-US" sz="4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b="1" dirty="0">
                <a:solidFill>
                  <a:srgbClr val="2A2828"/>
                </a:solidFill>
                <a:effectLst/>
                <a:latin typeface="Times New Roman" panose="02020603050405020304" pitchFamily="18" charset="0"/>
                <a:ea typeface="Times New Roman" panose="02020603050405020304" pitchFamily="18" charset="0"/>
              </a:rPr>
              <a:t>C</a:t>
            </a:r>
            <a:r>
              <a:rPr lang="en-US" sz="4400" dirty="0">
                <a:solidFill>
                  <a:srgbClr val="2A2828"/>
                </a:solidFill>
                <a:effectLst/>
                <a:latin typeface="Times New Roman" panose="02020603050405020304" pitchFamily="18" charset="0"/>
                <a:ea typeface="Times New Roman" panose="02020603050405020304" pitchFamily="18" charset="0"/>
              </a:rPr>
              <a:t>:  </a:t>
            </a:r>
            <a:r>
              <a:rPr lang="en-US" sz="4400" b="1" dirty="0">
                <a:solidFill>
                  <a:srgbClr val="2A2828"/>
                </a:solidFill>
                <a:effectLst/>
                <a:latin typeface="Times New Roman" panose="02020603050405020304" pitchFamily="18" charset="0"/>
                <a:ea typeface="Times New Roman" panose="02020603050405020304" pitchFamily="18" charset="0"/>
              </a:rPr>
              <a:t>God gives daily bread even when we do not pray for it, even to those who do not deserve it. </a:t>
            </a:r>
            <a:endParaRPr lang="en-US" sz="4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dirty="0">
                <a:solidFill>
                  <a:srgbClr val="2A2828"/>
                </a:solidFill>
                <a:effectLst/>
                <a:latin typeface="Times New Roman" panose="02020603050405020304" pitchFamily="18" charset="0"/>
                <a:ea typeface="Times New Roman" panose="02020603050405020304" pitchFamily="18" charset="0"/>
              </a:rPr>
              <a:t>P:   </a:t>
            </a:r>
            <a:r>
              <a:rPr lang="en-US" sz="4400" i="1" dirty="0">
                <a:solidFill>
                  <a:srgbClr val="2A2828"/>
                </a:solidFill>
                <a:effectLst/>
                <a:latin typeface="Times New Roman" panose="02020603050405020304" pitchFamily="18" charset="0"/>
                <a:ea typeface="Times New Roman" panose="02020603050405020304" pitchFamily="18" charset="0"/>
              </a:rPr>
              <a:t>Give us this day our daily bread</a:t>
            </a:r>
            <a:endParaRPr lang="en-US" sz="4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400" b="1" dirty="0">
                <a:solidFill>
                  <a:srgbClr val="2A2828"/>
                </a:solidFill>
                <a:effectLst/>
                <a:latin typeface="Times New Roman" panose="02020603050405020304" pitchFamily="18" charset="0"/>
                <a:ea typeface="Times New Roman" panose="02020603050405020304" pitchFamily="18" charset="0"/>
              </a:rPr>
              <a:t>C</a:t>
            </a:r>
            <a:r>
              <a:rPr lang="en-US" sz="4400" i="1" dirty="0">
                <a:solidFill>
                  <a:srgbClr val="2A2828"/>
                </a:solidFill>
                <a:effectLst/>
                <a:latin typeface="Times New Roman" panose="02020603050405020304" pitchFamily="18" charset="0"/>
                <a:ea typeface="Times New Roman" panose="02020603050405020304" pitchFamily="18" charset="0"/>
              </a:rPr>
              <a:t>: </a:t>
            </a:r>
            <a:r>
              <a:rPr lang="en-US" sz="4400" dirty="0">
                <a:solidFill>
                  <a:srgbClr val="2A2828"/>
                </a:solidFill>
                <a:effectLst/>
                <a:latin typeface="Times New Roman" panose="02020603050405020304" pitchFamily="18" charset="0"/>
                <a:ea typeface="Times New Roman" panose="02020603050405020304" pitchFamily="18" charset="0"/>
              </a:rPr>
              <a:t> </a:t>
            </a:r>
            <a:r>
              <a:rPr lang="en-US" sz="4400" b="1" dirty="0">
                <a:solidFill>
                  <a:srgbClr val="2A2828"/>
                </a:solidFill>
                <a:effectLst/>
                <a:latin typeface="Times New Roman" panose="02020603050405020304" pitchFamily="18" charset="0"/>
                <a:ea typeface="Times New Roman" panose="02020603050405020304" pitchFamily="18" charset="0"/>
              </a:rPr>
              <a:t>We ask in this prayer that God would help us to realize his goodness, and to receive our daily bread  with thanksgiving. </a:t>
            </a:r>
            <a:endParaRPr lang="en-US" sz="4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490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8581-865F-C23C-A51C-1D0C2346203C}"/>
              </a:ext>
            </a:extLst>
          </p:cNvPr>
          <p:cNvSpPr>
            <a:spLocks noGrp="1"/>
          </p:cNvSpPr>
          <p:nvPr>
            <p:ph type="title"/>
          </p:nvPr>
        </p:nvSpPr>
        <p:spPr>
          <a:xfrm>
            <a:off x="119921" y="200234"/>
            <a:ext cx="11677338" cy="804108"/>
          </a:xfrm>
        </p:spPr>
        <p:txBody>
          <a:bodyPr/>
          <a:lstStyle/>
          <a:p>
            <a:pPr algn="ctr"/>
            <a:r>
              <a:rPr lang="en-US" i="1" dirty="0">
                <a:latin typeface="Verdana" panose="020B0604030504040204" pitchFamily="34" charset="0"/>
                <a:ea typeface="Verdana" panose="020B0604030504040204" pitchFamily="34" charset="0"/>
              </a:rPr>
              <a:t>“Now Thank We All Our God” </a:t>
            </a:r>
          </a:p>
        </p:txBody>
      </p:sp>
      <p:sp>
        <p:nvSpPr>
          <p:cNvPr id="4" name="TextBox 3">
            <a:extLst>
              <a:ext uri="{FF2B5EF4-FFF2-40B4-BE49-F238E27FC236}">
                <a16:creationId xmlns:a16="http://schemas.microsoft.com/office/drawing/2014/main" id="{F70DE2A1-C72A-FF0C-0020-06323499B9B2}"/>
              </a:ext>
            </a:extLst>
          </p:cNvPr>
          <p:cNvSpPr txBox="1"/>
          <p:nvPr/>
        </p:nvSpPr>
        <p:spPr>
          <a:xfrm>
            <a:off x="119921" y="1148566"/>
            <a:ext cx="11902190" cy="5509200"/>
          </a:xfrm>
          <a:prstGeom prst="rect">
            <a:avLst/>
          </a:prstGeom>
          <a:noFill/>
        </p:spPr>
        <p:txBody>
          <a:bodyPr wrap="square">
            <a:spAutoFit/>
          </a:bodyPr>
          <a:lstStyle/>
          <a:p>
            <a:pPr algn="ctr"/>
            <a:r>
              <a:rPr lang="en-US" sz="4400" b="1" i="0" dirty="0">
                <a:effectLst/>
                <a:latin typeface="Verdana" panose="020B0604030504040204" pitchFamily="34" charset="0"/>
                <a:ea typeface="Verdana" panose="020B0604030504040204" pitchFamily="34" charset="0"/>
              </a:rPr>
              <a:t>Now thank we all our God with heart and hands and voices,</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W</a:t>
            </a:r>
            <a:r>
              <a:rPr lang="en-US" sz="4400" b="1" i="0" dirty="0">
                <a:effectLst/>
                <a:latin typeface="Verdana" panose="020B0604030504040204" pitchFamily="34" charset="0"/>
                <a:ea typeface="Verdana" panose="020B0604030504040204" pitchFamily="34" charset="0"/>
              </a:rPr>
              <a:t>ho wondrous things has done, in whom his world rejoices;</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W</a:t>
            </a:r>
            <a:r>
              <a:rPr lang="en-US" sz="4400" b="1" i="0" dirty="0">
                <a:effectLst/>
                <a:latin typeface="Verdana" panose="020B0604030504040204" pitchFamily="34" charset="0"/>
                <a:ea typeface="Verdana" panose="020B0604030504040204" pitchFamily="34" charset="0"/>
              </a:rPr>
              <a:t>ho from our mothers' arms, has blessed us on our way</a:t>
            </a:r>
            <a:br>
              <a:rPr lang="en-US" sz="4400" b="1" dirty="0">
                <a:latin typeface="Verdana" panose="020B0604030504040204" pitchFamily="34" charset="0"/>
                <a:ea typeface="Verdana" panose="020B0604030504040204" pitchFamily="34" charset="0"/>
              </a:rPr>
            </a:br>
            <a:r>
              <a:rPr lang="en-US" sz="4400" b="1" dirty="0">
                <a:latin typeface="Verdana" panose="020B0604030504040204" pitchFamily="34" charset="0"/>
                <a:ea typeface="Verdana" panose="020B0604030504040204" pitchFamily="34" charset="0"/>
              </a:rPr>
              <a:t>W</a:t>
            </a:r>
            <a:r>
              <a:rPr lang="en-US" sz="4400" b="1" i="0" dirty="0">
                <a:effectLst/>
                <a:latin typeface="Verdana" panose="020B0604030504040204" pitchFamily="34" charset="0"/>
                <a:ea typeface="Verdana" panose="020B0604030504040204" pitchFamily="34" charset="0"/>
              </a:rPr>
              <a:t>ith countless gifts of love, and still is ours today.</a:t>
            </a:r>
            <a:endParaRPr lang="en-US" sz="4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6490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CEE7-8068-16B6-3702-81FCB3943C33}"/>
              </a:ext>
            </a:extLst>
          </p:cNvPr>
          <p:cNvSpPr>
            <a:spLocks noGrp="1"/>
          </p:cNvSpPr>
          <p:nvPr>
            <p:ph type="title"/>
          </p:nvPr>
        </p:nvSpPr>
        <p:spPr>
          <a:xfrm>
            <a:off x="347272" y="1594320"/>
            <a:ext cx="11497456" cy="1718507"/>
          </a:xfrm>
        </p:spPr>
        <p:txBody>
          <a:bodyPr>
            <a:normAutofit fontScale="90000"/>
          </a:bodyPr>
          <a:lstStyle/>
          <a:p>
            <a:r>
              <a:rPr lang="en-US" sz="5300" dirty="0"/>
              <a:t>P: </a:t>
            </a:r>
            <a:r>
              <a:rPr lang="en-US" sz="5300" i="1" dirty="0"/>
              <a:t>Give us this day our daily bread</a:t>
            </a:r>
            <a:br>
              <a:rPr lang="en-US" sz="5300" i="1" dirty="0"/>
            </a:br>
            <a:r>
              <a:rPr lang="en-US" sz="5300" b="1" i="1" dirty="0"/>
              <a:t>C: Daily bread includes everything we need for      this life, such as:</a:t>
            </a:r>
            <a:br>
              <a:rPr lang="en-US" b="1" i="1" dirty="0"/>
            </a:br>
            <a:br>
              <a:rPr lang="en-US" b="1" i="1" dirty="0"/>
            </a:br>
            <a:endParaRPr lang="en-US" b="1" i="1" dirty="0"/>
          </a:p>
        </p:txBody>
      </p:sp>
    </p:spTree>
    <p:extLst>
      <p:ext uri="{BB962C8B-B14F-4D97-AF65-F5344CB8AC3E}">
        <p14:creationId xmlns:p14="http://schemas.microsoft.com/office/powerpoint/2010/main" val="4149832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1973</Words>
  <Application>Microsoft Office PowerPoint</Application>
  <PresentationFormat>Widescreen</PresentationFormat>
  <Paragraphs>94</Paragraphs>
  <Slides>50</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OPENING HYMN: “WE PRAISE YOU, O GOD” </vt:lpstr>
      <vt:lpstr>OPENING HYMN: “WE PRAISE YOU, O GOD” </vt:lpstr>
      <vt:lpstr>OPENING HYMN: “WE PRAISE YOU, O GOD” </vt:lpstr>
      <vt:lpstr>ACKNOWLEDGING OUR DAILY BREAD</vt:lpstr>
      <vt:lpstr>“Now Thank We All Our God” </vt:lpstr>
      <vt:lpstr>P: Give us this day our daily bread C: Daily bread includes everything we need for      this life, such as:  </vt:lpstr>
      <vt:lpstr>Men: food and clothing           Women: home and property Men: work and income            Women: a devoted family Men: an orderly community    Women: a good government  Men: favorable weather          Women: peace and health Men: a good reputation           Women: and true friends                                                                                                           and neighbors</vt:lpstr>
      <vt:lpstr>PowerPoint Presentation</vt:lpstr>
      <vt:lpstr>PowerPoint Presentation</vt:lpstr>
      <vt:lpstr>PowerPoint Presentation</vt:lpstr>
      <vt:lpstr>PowerPoint Presentation</vt:lpstr>
      <vt:lpstr>THE PRAYER OF THE DAY</vt:lpstr>
      <vt:lpstr>PowerPoint Presentation</vt:lpstr>
      <vt:lpstr>SCRIPTURE LESSON</vt:lpstr>
      <vt:lpstr>PSALMODY</vt:lpstr>
      <vt:lpstr>PSALMODY</vt:lpstr>
      <vt:lpstr>PSALMODY</vt:lpstr>
      <vt:lpstr>PowerPoint Presentation</vt:lpstr>
      <vt:lpstr>  HOLY GOSPEL  JOHN 6:32-35, 48-51, 58</vt:lpstr>
      <vt:lpstr>A CONFESSION OF FAITH</vt:lpstr>
      <vt:lpstr>PowerPoint Presentation</vt:lpstr>
      <vt:lpstr>PowerPoint Presentation</vt:lpstr>
      <vt:lpstr>PowerPoint Presentation</vt:lpstr>
      <vt:lpstr>PowerPoint Presentation</vt:lpstr>
      <vt:lpstr>PowerPoint Presentation</vt:lpstr>
      <vt:lpstr>PowerPoint Presentation</vt:lpstr>
      <vt:lpstr>SERMON</vt:lpstr>
      <vt:lpstr>PowerPoint Presentation</vt:lpstr>
      <vt:lpstr>PowerPoint Presentation</vt:lpstr>
      <vt:lpstr>PowerPoint Presentation</vt:lpstr>
      <vt:lpstr>THANKS FOR THE HARVEST </vt:lpstr>
      <vt:lpstr>PowerPoint Presentation</vt:lpstr>
      <vt:lpstr>PowerPoint Presentation</vt:lpstr>
      <vt:lpstr>PowerPoint Presentation</vt:lpstr>
      <vt:lpstr>PowerPoint Presentation</vt:lpstr>
      <vt:lpstr>PowerPoint Presentation</vt:lpstr>
      <vt:lpstr>PowerPoint Presentation</vt:lpstr>
      <vt:lpstr>OFFERING</vt:lpstr>
      <vt:lpstr>FACING THE FUTURE FAITHFULLY</vt:lpstr>
      <vt:lpstr>PowerPoint Presentation</vt:lpstr>
      <vt:lpstr>PowerPoint Presentation</vt:lpstr>
      <vt:lpstr>PowerPoint Presentation</vt:lpstr>
      <vt:lpstr>PowerPoint Presentation</vt:lpstr>
      <vt:lpstr>PowerPoint Presentation</vt:lpstr>
      <vt:lpstr>PowerPoint Presentation</vt:lpstr>
      <vt:lpstr>THE BENEDICTION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Washington</dc:creator>
  <cp:lastModifiedBy>Steven Washington</cp:lastModifiedBy>
  <cp:revision>2</cp:revision>
  <dcterms:created xsi:type="dcterms:W3CDTF">2022-10-22T21:37:09Z</dcterms:created>
  <dcterms:modified xsi:type="dcterms:W3CDTF">2022-10-23T13:34:34Z</dcterms:modified>
</cp:coreProperties>
</file>